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42"/>
  </p:notesMasterIdLst>
  <p:handoutMasterIdLst>
    <p:handoutMasterId r:id="rId43"/>
  </p:handoutMasterIdLst>
  <p:sldIdLst>
    <p:sldId id="256" r:id="rId5"/>
    <p:sldId id="460" r:id="rId6"/>
    <p:sldId id="476" r:id="rId7"/>
    <p:sldId id="465" r:id="rId8"/>
    <p:sldId id="477" r:id="rId9"/>
    <p:sldId id="478" r:id="rId10"/>
    <p:sldId id="467" r:id="rId11"/>
    <p:sldId id="479" r:id="rId12"/>
    <p:sldId id="484" r:id="rId13"/>
    <p:sldId id="485" r:id="rId14"/>
    <p:sldId id="486" r:id="rId15"/>
    <p:sldId id="488" r:id="rId16"/>
    <p:sldId id="487" r:id="rId17"/>
    <p:sldId id="489" r:id="rId18"/>
    <p:sldId id="491" r:id="rId19"/>
    <p:sldId id="490" r:id="rId20"/>
    <p:sldId id="492" r:id="rId21"/>
    <p:sldId id="493" r:id="rId22"/>
    <p:sldId id="494" r:id="rId23"/>
    <p:sldId id="495" r:id="rId24"/>
    <p:sldId id="496" r:id="rId25"/>
    <p:sldId id="497" r:id="rId26"/>
    <p:sldId id="498" r:id="rId27"/>
    <p:sldId id="499" r:id="rId28"/>
    <p:sldId id="501" r:id="rId29"/>
    <p:sldId id="500" r:id="rId30"/>
    <p:sldId id="502" r:id="rId31"/>
    <p:sldId id="503" r:id="rId32"/>
    <p:sldId id="504" r:id="rId33"/>
    <p:sldId id="505" r:id="rId34"/>
    <p:sldId id="506" r:id="rId35"/>
    <p:sldId id="507" r:id="rId36"/>
    <p:sldId id="508" r:id="rId37"/>
    <p:sldId id="509" r:id="rId38"/>
    <p:sldId id="510" r:id="rId39"/>
    <p:sldId id="511" r:id="rId40"/>
    <p:sldId id="512" r:id="rId41"/>
  </p:sldIdLst>
  <p:sldSz cx="9144000" cy="6858000" type="screen4x3"/>
  <p:notesSz cx="9928225" cy="6797675"/>
  <p:custDataLst>
    <p:tags r:id="rId44"/>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a:srgbClr val="B21212"/>
    <a:srgbClr val="7D0D0D"/>
    <a:srgbClr val="F53939"/>
    <a:srgbClr val="C1D6FF"/>
    <a:srgbClr val="F5FC9A"/>
    <a:srgbClr val="6699FF"/>
    <a:srgbClr val="A7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662" autoAdjust="0"/>
    <p:restoredTop sz="94935" autoAdjust="0"/>
  </p:normalViewPr>
  <p:slideViewPr>
    <p:cSldViewPr>
      <p:cViewPr varScale="1">
        <p:scale>
          <a:sx n="79" d="100"/>
          <a:sy n="79" d="100"/>
        </p:scale>
        <p:origin x="1470"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453420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871766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7384040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18784827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3192908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7400983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4310627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5081875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8782153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760091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6680712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2506313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9754976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41284205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59694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1579733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7486979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42291792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2900018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87954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1555108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7093450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4760859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35044682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8228534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33487069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35640251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845395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4230336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985051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5206141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4839540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slide" Target="../slides/slide34.xml"/><Relationship Id="rId4" Type="http://schemas.openxmlformats.org/officeDocument/2006/relationships/slide" Target="../slides/slide3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6436"/>
            <a:ext cx="7688661" cy="64626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55045" y="692696"/>
            <a:ext cx="1538240"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1 – Digital Divide</a:t>
            </a:r>
            <a:endParaRPr lang="en-GB" sz="14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763688" y="692696"/>
            <a:ext cx="1003898"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2 - Causes</a:t>
            </a:r>
            <a:endParaRPr lang="en-GB" sz="14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2843808" y="692696"/>
            <a:ext cx="1516373" cy="357190"/>
          </a:xfrm>
          <a:prstGeom prst="round2SameRect">
            <a:avLst/>
          </a:prstGeom>
          <a:gradFill>
            <a:gsLst>
              <a:gs pos="0">
                <a:srgbClr val="7D0D0D"/>
              </a:gs>
              <a:gs pos="58000">
                <a:srgbClr val="B21212"/>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3 – The Future</a:t>
            </a:r>
            <a:endParaRPr lang="en-GB" sz="14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05097" y="1049886"/>
            <a:ext cx="8931399" cy="5691482"/>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12" name="Round Same Side Corner Rectangle 11">
            <a:hlinkClick r:id="rId5" action="ppaction://hlinksldjump"/>
          </p:cNvPr>
          <p:cNvSpPr/>
          <p:nvPr userDrawn="1"/>
        </p:nvSpPr>
        <p:spPr>
          <a:xfrm>
            <a:off x="4427984" y="692696"/>
            <a:ext cx="991365" cy="357190"/>
          </a:xfrm>
          <a:prstGeom prst="round2SameRect">
            <a:avLst/>
          </a:prstGeom>
          <a:gradFill>
            <a:gsLst>
              <a:gs pos="0">
                <a:schemeClr val="accent3">
                  <a:lumMod val="50000"/>
                </a:schemeClr>
              </a:gs>
              <a:gs pos="58000">
                <a:schemeClr val="accent3">
                  <a:lumMod val="75000"/>
                </a:schemeClr>
              </a:gs>
              <a:gs pos="100000">
                <a:schemeClr val="accent3">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400" b="1" dirty="0" smtClean="0">
                <a:latin typeface="Arial" panose="020B0604020202020204" pitchFamily="34" charset="0"/>
                <a:cs typeface="Arial" panose="020B0604020202020204" pitchFamily="34" charset="0"/>
              </a:rPr>
              <a:t>Questions</a:t>
            </a:r>
            <a:endParaRPr lang="en-GB" sz="1400" b="1" dirty="0">
              <a:latin typeface="Arial" panose="020B0604020202020204" pitchFamily="34" charset="0"/>
              <a:cs typeface="Arial" panose="020B0604020202020204" pitchFamily="34" charset="0"/>
            </a:endParaRPr>
          </a:p>
        </p:txBody>
      </p:sp>
      <p:pic>
        <p:nvPicPr>
          <p:cNvPr id="9" name="Picture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00392" y="44625"/>
            <a:ext cx="1008112" cy="968208"/>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gi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301208"/>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800" spc="50" dirty="0" smtClean="0">
                <a:ln w="11430"/>
                <a:solidFill>
                  <a:srgbClr val="FFFF00"/>
                </a:solidFill>
                <a:effectLst>
                  <a:outerShdw blurRad="76200" dist="50800" dir="5400000" algn="tl" rotWithShape="0">
                    <a:srgbClr val="000000">
                      <a:alpha val="65000"/>
                    </a:srgbClr>
                  </a:outerShdw>
                </a:effectLst>
              </a:rPr>
              <a:t>Chapter 05 </a:t>
            </a:r>
            <a:r>
              <a:rPr lang="en-US" sz="4800" spc="50" dirty="0">
                <a:ln w="11430"/>
                <a:solidFill>
                  <a:srgbClr val="FFFF00"/>
                </a:solidFill>
                <a:effectLst>
                  <a:outerShdw blurRad="76200" dist="50800" dir="5400000" algn="tl" rotWithShape="0">
                    <a:srgbClr val="000000">
                      <a:alpha val="65000"/>
                    </a:srgbClr>
                  </a:outerShdw>
                </a:effectLst>
              </a:rPr>
              <a:t>– </a:t>
            </a:r>
            <a:r>
              <a:rPr lang="en-US" sz="4800" spc="50" dirty="0" smtClean="0">
                <a:ln w="11430"/>
                <a:solidFill>
                  <a:srgbClr val="FFFF00"/>
                </a:solidFill>
                <a:effectLst>
                  <a:outerShdw blurRad="76200" dist="50800" dir="5400000" algn="tl" rotWithShape="0">
                    <a:srgbClr val="000000">
                      <a:alpha val="65000"/>
                    </a:srgbClr>
                  </a:outerShdw>
                </a:effectLst>
              </a:rPr>
              <a:t>The Digital Divide</a:t>
            </a:r>
            <a:endParaRPr lang="en-GB" sz="4800" spc="50" dirty="0">
              <a:ln w="11430"/>
              <a:solidFill>
                <a:srgbClr val="FFFF00"/>
              </a:solidFill>
              <a:effectLst>
                <a:outerShdw blurRad="76200" dist="50800" dir="5400000" algn="tl" rotWithShape="0">
                  <a:srgbClr val="000000">
                    <a:alpha val="65000"/>
                  </a:srgbClr>
                </a:outerShdw>
              </a:effectLst>
            </a:endParaRPr>
          </a:p>
        </p:txBody>
      </p:sp>
      <p:sp>
        <p:nvSpPr>
          <p:cNvPr id="7" name="Rectangle 6"/>
          <p:cNvSpPr/>
          <p:nvPr/>
        </p:nvSpPr>
        <p:spPr>
          <a:xfrm>
            <a:off x="251520" y="260648"/>
            <a:ext cx="8640960"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AS Applied ICT – 9626 - Theory</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2017-20</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12</a:t>
            </a:r>
            <a:endParaRPr lang="en-GB" sz="3600" b="1" dirty="0">
              <a:solidFill>
                <a:schemeClr val="tx1">
                  <a:lumMod val="50000"/>
                  <a:lumOff val="50000"/>
                </a:schemeClr>
              </a:solidFill>
            </a:endParaRPr>
          </a:p>
        </p:txBody>
      </p:sp>
      <p:pic>
        <p:nvPicPr>
          <p:cNvPr id="2" name="Picture 1"/>
          <p:cNvPicPr>
            <a:picLocks noChangeAspect="1"/>
          </p:cNvPicPr>
          <p:nvPr/>
        </p:nvPicPr>
        <p:blipFill rotWithShape="1">
          <a:blip r:embed="rId3"/>
          <a:srcRect l="1176" r="1176" b="31859"/>
          <a:stretch/>
        </p:blipFill>
        <p:spPr>
          <a:xfrm>
            <a:off x="2627784" y="2035880"/>
            <a:ext cx="6336704" cy="2879189"/>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294542"/>
            <a:ext cx="1672346" cy="1606149"/>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6690" y="1481373"/>
            <a:ext cx="3983315" cy="923330"/>
          </a:xfrm>
          <a:prstGeom prst="rect">
            <a:avLst/>
          </a:prstGeom>
          <a:solidFill>
            <a:srgbClr val="FFDC6D"/>
          </a:solidFill>
          <a:ln w="57150">
            <a:solidFill>
              <a:srgbClr val="002060"/>
            </a:solidFill>
          </a:ln>
        </p:spPr>
        <p:txBody>
          <a:bodyPr wrap="square">
            <a:spAutoFit/>
          </a:bodyPr>
          <a:lstStyle/>
          <a:p>
            <a:pPr>
              <a:tabLst>
                <a:tab pos="1815704" algn="l"/>
              </a:tabLst>
            </a:pPr>
            <a:r>
              <a:rPr lang="en-US" b="1" dirty="0">
                <a:solidFill>
                  <a:srgbClr val="C00000"/>
                </a:solidFill>
                <a:latin typeface="Arial" panose="020B0604020202020204" pitchFamily="34" charset="0"/>
                <a:cs typeface="Arial" panose="020B0604020202020204" pitchFamily="34" charset="0"/>
              </a:rPr>
              <a:t>Key Terms</a:t>
            </a:r>
          </a:p>
          <a:p>
            <a:r>
              <a:rPr lang="en-US" b="1" dirty="0"/>
              <a:t>Data</a:t>
            </a:r>
            <a:r>
              <a:rPr lang="en-US" dirty="0"/>
              <a:t>: raw numbers, letters, symbols, sounds or images without meaning</a:t>
            </a:r>
          </a:p>
        </p:txBody>
      </p:sp>
      <p:sp>
        <p:nvSpPr>
          <p:cNvPr id="5" name="Rectangle 4"/>
          <p:cNvSpPr/>
          <p:nvPr/>
        </p:nvSpPr>
        <p:spPr>
          <a:xfrm>
            <a:off x="4477117" y="3915055"/>
            <a:ext cx="2606289" cy="923330"/>
          </a:xfrm>
          <a:prstGeom prst="rect">
            <a:avLst/>
          </a:prstGeom>
          <a:solidFill>
            <a:schemeClr val="accent1">
              <a:lumMod val="20000"/>
              <a:lumOff val="80000"/>
            </a:schemeClr>
          </a:solidFill>
          <a:ln w="57150">
            <a:solidFill>
              <a:srgbClr val="002060"/>
            </a:solidFill>
          </a:ln>
        </p:spPr>
        <p:txBody>
          <a:bodyPr wrap="square">
            <a:spAutoFit/>
          </a:bodyPr>
          <a:lstStyle/>
          <a:p>
            <a:r>
              <a:rPr lang="en-US" b="1" dirty="0">
                <a:solidFill>
                  <a:srgbClr val="C00000"/>
                </a:solidFill>
              </a:rPr>
              <a:t>Discussion Point</a:t>
            </a:r>
          </a:p>
          <a:p>
            <a:r>
              <a:rPr lang="en-US" dirty="0"/>
              <a:t>When answering a question</a:t>
            </a:r>
            <a:endParaRPr lang="en-GB" u="sng" dirty="0">
              <a:solidFill>
                <a:srgbClr val="FF0000"/>
              </a:solidFill>
              <a:latin typeface="Arial" panose="020B0604020202020204" pitchFamily="34" charset="0"/>
              <a:cs typeface="Arial" panose="020B0604020202020204" pitchFamily="34" charset="0"/>
            </a:endParaRPr>
          </a:p>
        </p:txBody>
      </p:sp>
      <p:sp>
        <p:nvSpPr>
          <p:cNvPr id="6" name="Oval 5"/>
          <p:cNvSpPr/>
          <p:nvPr/>
        </p:nvSpPr>
        <p:spPr>
          <a:xfrm rot="1078849">
            <a:off x="6853858" y="3788408"/>
            <a:ext cx="405810" cy="379306"/>
          </a:xfrm>
          <a:prstGeom prst="ellipse">
            <a:avLst/>
          </a:prstGeom>
          <a:solidFill>
            <a:srgbClr val="FFCCCC"/>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002060"/>
                </a:solidFill>
                <a:latin typeface="Arial" panose="020B0604020202020204" pitchFamily="34" charset="0"/>
                <a:cs typeface="Arial" panose="020B0604020202020204" pitchFamily="34" charset="0"/>
              </a:rPr>
              <a:t>!</a:t>
            </a:r>
            <a:endParaRPr lang="en-GB" sz="1950" b="1" dirty="0">
              <a:solidFill>
                <a:srgbClr val="002060"/>
              </a:solidFill>
              <a:latin typeface="Arial" panose="020B0604020202020204" pitchFamily="34" charset="0"/>
              <a:cs typeface="Arial" panose="020B0604020202020204" pitchFamily="34" charset="0"/>
            </a:endParaRPr>
          </a:p>
        </p:txBody>
      </p:sp>
      <p:sp>
        <p:nvSpPr>
          <p:cNvPr id="7" name="TextBox 6"/>
          <p:cNvSpPr txBox="1"/>
          <p:nvPr/>
        </p:nvSpPr>
        <p:spPr>
          <a:xfrm>
            <a:off x="548681" y="3974204"/>
            <a:ext cx="144003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8" name="TextBox 7"/>
          <p:cNvSpPr txBox="1"/>
          <p:nvPr/>
        </p:nvSpPr>
        <p:spPr>
          <a:xfrm>
            <a:off x="548681" y="3969060"/>
            <a:ext cx="3672407" cy="969496"/>
          </a:xfrm>
          <a:prstGeom prst="rect">
            <a:avLst/>
          </a:prstGeom>
          <a:noFill/>
          <a:ln w="38100">
            <a:solidFill>
              <a:schemeClr val="accent6">
                <a:lumMod val="75000"/>
              </a:schemeClr>
            </a:solidFill>
          </a:ln>
        </p:spPr>
        <p:txBody>
          <a:bodyPr wrap="square" rIns="27000" rtlCol="0">
            <a:spAutoFit/>
          </a:bodyPr>
          <a:lstStyle/>
          <a:p>
            <a:pPr algn="ctr"/>
            <a:endParaRPr lang="en-GB" sz="2100" dirty="0"/>
          </a:p>
          <a:p>
            <a:pPr>
              <a:tabLst>
                <a:tab pos="2018110" algn="ctr"/>
              </a:tabLst>
            </a:pPr>
            <a:endParaRPr lang="en-GB" dirty="0" smtClean="0"/>
          </a:p>
          <a:p>
            <a:pPr>
              <a:tabLst>
                <a:tab pos="2018110" algn="ctr"/>
              </a:tabLst>
            </a:pPr>
            <a:endParaRPr lang="en-GB" dirty="0"/>
          </a:p>
        </p:txBody>
      </p:sp>
      <p:sp>
        <p:nvSpPr>
          <p:cNvPr id="9" name="Rectangle 33"/>
          <p:cNvSpPr/>
          <p:nvPr/>
        </p:nvSpPr>
        <p:spPr>
          <a:xfrm>
            <a:off x="515447" y="1700808"/>
            <a:ext cx="3651635" cy="1369606"/>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000" b="1" dirty="0">
              <a:solidFill>
                <a:schemeClr val="tx2"/>
              </a:solidFill>
            </a:endParaRPr>
          </a:p>
          <a:p>
            <a:pPr>
              <a:buClr>
                <a:srgbClr val="0070C0"/>
              </a:buClr>
            </a:pPr>
            <a:r>
              <a:rPr lang="en-US" sz="2100" dirty="0"/>
              <a:t>A company creates websites using style sheets.</a:t>
            </a:r>
          </a:p>
          <a:p>
            <a:pPr marL="385763" indent="-385763">
              <a:buClr>
                <a:srgbClr val="C00000"/>
              </a:buClr>
              <a:buFont typeface="+mj-lt"/>
              <a:buAutoNum type="arabicPeriod"/>
            </a:pPr>
            <a:r>
              <a:rPr lang="en-US" sz="2100" dirty="0"/>
              <a:t>Identify one</a:t>
            </a:r>
          </a:p>
        </p:txBody>
      </p:sp>
      <p:sp>
        <p:nvSpPr>
          <p:cNvPr id="10" name="TextBox 9"/>
          <p:cNvSpPr txBox="1"/>
          <p:nvPr/>
        </p:nvSpPr>
        <p:spPr>
          <a:xfrm>
            <a:off x="515447" y="1693839"/>
            <a:ext cx="1653413"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b="1" dirty="0">
                <a:solidFill>
                  <a:schemeClr val="bg1"/>
                </a:solidFill>
              </a:rPr>
              <a:t>Questions</a:t>
            </a:r>
          </a:p>
        </p:txBody>
      </p:sp>
      <p:sp>
        <p:nvSpPr>
          <p:cNvPr id="11" name="TextBox 10"/>
          <p:cNvSpPr txBox="1"/>
          <p:nvPr/>
        </p:nvSpPr>
        <p:spPr>
          <a:xfrm>
            <a:off x="4465313" y="2821202"/>
            <a:ext cx="1828933" cy="738664"/>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400" dirty="0"/>
          </a:p>
          <a:p>
            <a:pPr>
              <a:buClr>
                <a:schemeClr val="tx2">
                  <a:lumMod val="75000"/>
                </a:schemeClr>
              </a:buClr>
            </a:pPr>
            <a:r>
              <a:rPr lang="en-US" dirty="0"/>
              <a:t>Which of the</a:t>
            </a:r>
          </a:p>
        </p:txBody>
      </p:sp>
      <p:sp>
        <p:nvSpPr>
          <p:cNvPr id="12" name="TextBox 11"/>
          <p:cNvSpPr txBox="1"/>
          <p:nvPr/>
        </p:nvSpPr>
        <p:spPr>
          <a:xfrm>
            <a:off x="4477118" y="2821202"/>
            <a:ext cx="1134126"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b="1" dirty="0" smtClean="0">
                <a:solidFill>
                  <a:schemeClr val="bg1"/>
                </a:solidFill>
              </a:rPr>
              <a:t>Task</a:t>
            </a:r>
            <a:endParaRPr lang="en-GB" b="1" dirty="0">
              <a:solidFill>
                <a:schemeClr val="bg1"/>
              </a:solidFill>
            </a:endParaRPr>
          </a:p>
        </p:txBody>
      </p:sp>
      <p:sp>
        <p:nvSpPr>
          <p:cNvPr id="13" name="Oval 12"/>
          <p:cNvSpPr/>
          <p:nvPr/>
        </p:nvSpPr>
        <p:spPr>
          <a:xfrm rot="1309147">
            <a:off x="8379012" y="1399595"/>
            <a:ext cx="321257" cy="321257"/>
          </a:xfrm>
          <a:prstGeom prst="ellipse">
            <a:avLst/>
          </a:prstGeom>
          <a:solidFill>
            <a:srgbClr val="FFDC6D"/>
          </a:solidFill>
          <a:ln>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100" b="1" dirty="0"/>
              <a:t>K</a:t>
            </a:r>
            <a:endParaRPr lang="en-GB" b="1" dirty="0"/>
          </a:p>
        </p:txBody>
      </p:sp>
      <p:sp>
        <p:nvSpPr>
          <p:cNvPr id="14" name="Rectangle 13"/>
          <p:cNvSpPr/>
          <p:nvPr/>
        </p:nvSpPr>
        <p:spPr>
          <a:xfrm>
            <a:off x="548680" y="5446965"/>
            <a:ext cx="2663573" cy="646331"/>
          </a:xfrm>
          <a:prstGeom prst="rect">
            <a:avLst/>
          </a:prstGeom>
          <a:solidFill>
            <a:srgbClr val="F5FC9A"/>
          </a:solidFill>
          <a:ln w="57150">
            <a:solidFill>
              <a:srgbClr val="002060"/>
            </a:solidFill>
          </a:ln>
        </p:spPr>
        <p:txBody>
          <a:bodyPr wrap="square">
            <a:spAutoFit/>
          </a:bodyPr>
          <a:lstStyle/>
          <a:p>
            <a:pPr>
              <a:tabLst>
                <a:tab pos="1815704" algn="l"/>
              </a:tabLst>
            </a:pPr>
            <a:r>
              <a:rPr lang="en-US"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dirty="0"/>
              <a:t>The motherboard is </a:t>
            </a:r>
            <a:r>
              <a:rPr lang="en-US" dirty="0" smtClean="0"/>
              <a:t>a</a:t>
            </a:r>
            <a:endParaRPr lang="en-GB" u="sng" dirty="0">
              <a:solidFill>
                <a:srgbClr val="FF0000"/>
              </a:solidFill>
              <a:latin typeface="Arial" panose="020B0604020202020204" pitchFamily="34" charset="0"/>
              <a:cs typeface="Arial" panose="020B0604020202020204" pitchFamily="34" charset="0"/>
            </a:endParaRPr>
          </a:p>
        </p:txBody>
      </p:sp>
      <p:sp>
        <p:nvSpPr>
          <p:cNvPr id="15" name="Oval 14"/>
          <p:cNvSpPr/>
          <p:nvPr/>
        </p:nvSpPr>
        <p:spPr>
          <a:xfrm rot="3933655">
            <a:off x="3033946" y="5312807"/>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sp>
        <p:nvSpPr>
          <p:cNvPr id="16" name="TextBox 15"/>
          <p:cNvSpPr txBox="1"/>
          <p:nvPr/>
        </p:nvSpPr>
        <p:spPr>
          <a:xfrm>
            <a:off x="4221088" y="5421124"/>
            <a:ext cx="2884993" cy="657872"/>
          </a:xfrm>
          <a:prstGeom prst="rect">
            <a:avLst/>
          </a:prstGeom>
          <a:solidFill>
            <a:srgbClr val="FF8B8B"/>
          </a:solidFill>
          <a:ln w="57150">
            <a:solidFill>
              <a:srgbClr val="B21212"/>
            </a:solidFill>
          </a:ln>
        </p:spPr>
        <p:txBody>
          <a:bodyPr wrap="square" rtlCol="0">
            <a:spAutoFit/>
          </a:bodyPr>
          <a:lstStyle/>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375" dirty="0"/>
          </a:p>
          <a:p>
            <a:pPr>
              <a:buClr>
                <a:schemeClr val="tx2">
                  <a:lumMod val="75000"/>
                </a:schemeClr>
              </a:buClr>
            </a:pPr>
            <a:r>
              <a:rPr lang="en-US" dirty="0"/>
              <a:t>In a computer, </a:t>
            </a:r>
          </a:p>
        </p:txBody>
      </p:sp>
      <p:sp>
        <p:nvSpPr>
          <p:cNvPr id="17" name="Oval 16"/>
          <p:cNvSpPr/>
          <p:nvPr/>
        </p:nvSpPr>
        <p:spPr>
          <a:xfrm rot="2372960">
            <a:off x="6865676" y="5242027"/>
            <a:ext cx="416041" cy="416041"/>
          </a:xfrm>
          <a:prstGeom prst="ellipse">
            <a:avLst/>
          </a:prstGeom>
          <a:solidFill>
            <a:srgbClr val="FF8B8B"/>
          </a:solidFill>
          <a:ln>
            <a:solidFill>
              <a:srgbClr val="FF8B8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000" b="1" dirty="0">
                <a:solidFill>
                  <a:schemeClr val="bg1"/>
                </a:solidFill>
                <a:sym typeface="Wingdings" panose="05000000000000000000" pitchFamily="2" charset="2"/>
              </a:rPr>
              <a:t>?</a:t>
            </a:r>
            <a:endParaRPr lang="en-GB" sz="2000" b="1" dirty="0">
              <a:solidFill>
                <a:schemeClr val="bg1"/>
              </a:solidFill>
            </a:endParaRPr>
          </a:p>
        </p:txBody>
      </p:sp>
      <p:sp>
        <p:nvSpPr>
          <p:cNvPr id="18" name="TextBox 17"/>
          <p:cNvSpPr txBox="1"/>
          <p:nvPr/>
        </p:nvSpPr>
        <p:spPr>
          <a:xfrm>
            <a:off x="4211960" y="5403811"/>
            <a:ext cx="1134126"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tx2">
              <a:lumMod val="75000"/>
            </a:schemeClr>
          </a:solidFill>
        </p:spPr>
        <p:txBody>
          <a:bodyPr wrap="square" rtlCol="0">
            <a:spAutoFit/>
          </a:bodyPr>
          <a:lstStyle/>
          <a:p>
            <a:r>
              <a:rPr lang="en-GB" b="1" dirty="0" smtClean="0">
                <a:solidFill>
                  <a:schemeClr val="bg1"/>
                </a:solidFill>
              </a:rPr>
              <a:t>Tip</a:t>
            </a:r>
            <a:endParaRPr lang="en-GB" b="1" dirty="0">
              <a:solidFill>
                <a:schemeClr val="bg1"/>
              </a:solidFill>
            </a:endParaRPr>
          </a:p>
        </p:txBody>
      </p:sp>
      <p:sp>
        <p:nvSpPr>
          <p:cNvPr id="2" name="Title 1"/>
          <p:cNvSpPr>
            <a:spLocks noGrp="1"/>
          </p:cNvSpPr>
          <p:nvPr>
            <p:ph type="title"/>
          </p:nvPr>
        </p:nvSpPr>
        <p:spPr>
          <a:xfrm>
            <a:off x="35496" y="46436"/>
            <a:ext cx="7688661" cy="646260"/>
          </a:xfrm>
        </p:spPr>
        <p:txBody>
          <a:bodyPr>
            <a:normAutofit fontScale="90000"/>
          </a:bodyPr>
          <a:lstStyle/>
          <a:p>
            <a:endParaRPr lang="en-GB"/>
          </a:p>
        </p:txBody>
      </p:sp>
    </p:spTree>
    <p:extLst>
      <p:ext uri="{BB962C8B-B14F-4D97-AF65-F5344CB8AC3E}">
        <p14:creationId xmlns:p14="http://schemas.microsoft.com/office/powerpoint/2010/main" val="2679433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100" dirty="0" smtClean="0"/>
              <a:t>05 – </a:t>
            </a:r>
            <a:r>
              <a:rPr lang="en-US" sz="3100" dirty="0" smtClean="0"/>
              <a:t>The Digital Divide – </a:t>
            </a:r>
            <a:r>
              <a:rPr lang="en-IE" sz="3100" dirty="0" smtClean="0"/>
              <a:t>Learning Objectives</a:t>
            </a:r>
            <a:endParaRPr lang="en-GB" sz="3100" b="1" dirty="0" smtClean="0"/>
          </a:p>
        </p:txBody>
      </p:sp>
      <p:sp>
        <p:nvSpPr>
          <p:cNvPr id="34" name="Rectangle 33"/>
          <p:cNvSpPr/>
          <p:nvPr/>
        </p:nvSpPr>
        <p:spPr>
          <a:xfrm>
            <a:off x="179512" y="1124744"/>
            <a:ext cx="8712968" cy="5632311"/>
          </a:xfrm>
          <a:prstGeom prst="rect">
            <a:avLst/>
          </a:prstGeom>
        </p:spPr>
        <p:txBody>
          <a:bodyPr wrap="square">
            <a:spAutoFit/>
          </a:bodyPr>
          <a:lstStyle/>
          <a:p>
            <a:pPr marL="627063" indent="-627063">
              <a:buClr>
                <a:srgbClr val="0070C0"/>
              </a:buClr>
              <a:buFont typeface="Wingdings 3" panose="05040102010807070707" pitchFamily="18" charset="2"/>
              <a:buChar char=""/>
            </a:pPr>
            <a:r>
              <a:rPr lang="en-US" sz="4000" dirty="0" smtClean="0"/>
              <a:t>By </a:t>
            </a:r>
            <a:r>
              <a:rPr lang="en-US" sz="4000" dirty="0"/>
              <a:t>the end of this chapter you will </a:t>
            </a:r>
            <a:r>
              <a:rPr lang="en-US" sz="4000" dirty="0" smtClean="0"/>
              <a:t>understand:</a:t>
            </a:r>
          </a:p>
          <a:p>
            <a:pPr marL="1084263" indent="-457200" defTabSz="896938">
              <a:buClr>
                <a:srgbClr val="0070C0"/>
              </a:buClr>
              <a:buFont typeface="Wingdings" panose="05000000000000000000" pitchFamily="2" charset="2"/>
              <a:buChar char="§"/>
            </a:pPr>
            <a:r>
              <a:rPr lang="en-US" sz="4000" dirty="0" smtClean="0"/>
              <a:t>what </a:t>
            </a:r>
            <a:r>
              <a:rPr lang="en-US" sz="4000" dirty="0"/>
              <a:t>is meant by the digital divide</a:t>
            </a:r>
          </a:p>
          <a:p>
            <a:pPr marL="1084263" indent="-457200" defTabSz="896938">
              <a:buClr>
                <a:srgbClr val="0070C0"/>
              </a:buClr>
              <a:buFont typeface="Wingdings" panose="05000000000000000000" pitchFamily="2" charset="2"/>
              <a:buChar char="§"/>
            </a:pPr>
            <a:r>
              <a:rPr lang="en-US" sz="4000" dirty="0" smtClean="0"/>
              <a:t>what </a:t>
            </a:r>
            <a:r>
              <a:rPr lang="en-US" sz="4000" dirty="0"/>
              <a:t>causes the digital divide, including </a:t>
            </a:r>
            <a:r>
              <a:rPr lang="en-US" sz="4000" dirty="0" smtClean="0"/>
              <a:t>differences </a:t>
            </a:r>
            <a:r>
              <a:rPr lang="en-US" sz="4000" dirty="0"/>
              <a:t>in technology and areas of society</a:t>
            </a:r>
          </a:p>
          <a:p>
            <a:pPr marL="1084263" indent="-457200" defTabSz="896938">
              <a:buClr>
                <a:srgbClr val="0070C0"/>
              </a:buClr>
              <a:buFont typeface="Wingdings" panose="05000000000000000000" pitchFamily="2" charset="2"/>
              <a:buChar char="§"/>
            </a:pPr>
            <a:r>
              <a:rPr lang="en-US" sz="4000" dirty="0" smtClean="0"/>
              <a:t>what </a:t>
            </a:r>
            <a:r>
              <a:rPr lang="en-US" sz="4000" dirty="0"/>
              <a:t>can be done to reduce the digital divide</a:t>
            </a:r>
          </a:p>
        </p:txBody>
      </p:sp>
    </p:spTree>
    <p:extLst>
      <p:ext uri="{BB962C8B-B14F-4D97-AF65-F5344CB8AC3E}">
        <p14:creationId xmlns:p14="http://schemas.microsoft.com/office/powerpoint/2010/main" val="3319112509"/>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5.1 – What is the Digital Divide</a:t>
            </a:r>
            <a:endParaRPr lang="en-GB" sz="4000" b="1" dirty="0" smtClean="0"/>
          </a:p>
        </p:txBody>
      </p:sp>
      <p:sp>
        <p:nvSpPr>
          <p:cNvPr id="34" name="Rectangle 33"/>
          <p:cNvSpPr/>
          <p:nvPr/>
        </p:nvSpPr>
        <p:spPr>
          <a:xfrm>
            <a:off x="179512" y="1124744"/>
            <a:ext cx="4608512" cy="5516895"/>
          </a:xfrm>
          <a:prstGeom prst="rect">
            <a:avLst/>
          </a:prstGeom>
        </p:spPr>
        <p:txBody>
          <a:bodyPr wrap="square">
            <a:spAutoFit/>
          </a:bodyPr>
          <a:lstStyle/>
          <a:p>
            <a:pPr marL="439738" indent="-439738">
              <a:buClr>
                <a:srgbClr val="0070C0"/>
              </a:buClr>
              <a:buFont typeface="Wingdings 3" panose="05040102010807070707" pitchFamily="18" charset="2"/>
              <a:buChar char=""/>
            </a:pPr>
            <a:r>
              <a:rPr lang="en-US" sz="2350" dirty="0"/>
              <a:t>The term digital divide was first </a:t>
            </a:r>
            <a:r>
              <a:rPr lang="en-US" sz="2350" dirty="0" err="1"/>
              <a:t>popularised</a:t>
            </a:r>
            <a:r>
              <a:rPr lang="en-US" sz="2350" dirty="0"/>
              <a:t> in the 1990s.</a:t>
            </a:r>
          </a:p>
          <a:p>
            <a:pPr marL="439738" indent="-439738">
              <a:buClr>
                <a:srgbClr val="0070C0"/>
              </a:buClr>
              <a:buFont typeface="Wingdings 3" panose="05040102010807070707" pitchFamily="18" charset="2"/>
              <a:buChar char=""/>
            </a:pPr>
            <a:r>
              <a:rPr lang="en-US" sz="2350" dirty="0"/>
              <a:t>It describes the technology divide (or gap) between countries, </a:t>
            </a:r>
            <a:r>
              <a:rPr lang="en-US" sz="2350" b="1" dirty="0"/>
              <a:t>demographic</a:t>
            </a:r>
            <a:r>
              <a:rPr lang="en-US" sz="2350" dirty="0"/>
              <a:t> groups and economic areas. </a:t>
            </a:r>
            <a:endParaRPr lang="en-US" sz="2350" dirty="0" smtClean="0"/>
          </a:p>
          <a:p>
            <a:pPr marL="439738" indent="-439738">
              <a:buClr>
                <a:srgbClr val="0070C0"/>
              </a:buClr>
              <a:buFont typeface="Wingdings 3" panose="05040102010807070707" pitchFamily="18" charset="2"/>
              <a:buChar char=""/>
            </a:pPr>
            <a:r>
              <a:rPr lang="en-US" sz="2350" dirty="0" smtClean="0"/>
              <a:t>It </a:t>
            </a:r>
            <a:r>
              <a:rPr lang="en-US" sz="2350" dirty="0"/>
              <a:t>is a technical, social and </a:t>
            </a:r>
            <a:r>
              <a:rPr lang="en-US" sz="2350" b="1" dirty="0"/>
              <a:t>economic</a:t>
            </a:r>
            <a:r>
              <a:rPr lang="en-US" sz="2350" dirty="0"/>
              <a:t> issue, which covers the difference in availability and use of modern technology. The divide that people experience can depend on many aspects, such as age, status and location.</a:t>
            </a:r>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72 </a:t>
            </a:r>
            <a:endParaRPr lang="en-GB" sz="1130" b="1" dirty="0">
              <a:latin typeface="Arial" panose="020B0604020202020204" pitchFamily="34" charset="0"/>
              <a:cs typeface="Arial" panose="020B0604020202020204" pitchFamily="34" charset="0"/>
            </a:endParaRPr>
          </a:p>
        </p:txBody>
      </p:sp>
      <p:sp>
        <p:nvSpPr>
          <p:cNvPr id="5" name="Rectangle 4"/>
          <p:cNvSpPr/>
          <p:nvPr/>
        </p:nvSpPr>
        <p:spPr>
          <a:xfrm>
            <a:off x="4788024" y="1137518"/>
            <a:ext cx="4132022" cy="5324535"/>
          </a:xfrm>
          <a:prstGeom prst="rect">
            <a:avLst/>
          </a:prstGeom>
          <a:solidFill>
            <a:srgbClr val="FFDC6D"/>
          </a:solidFill>
          <a:ln w="57150">
            <a:solidFill>
              <a:srgbClr val="002060"/>
            </a:solidFill>
          </a:ln>
        </p:spPr>
        <p:txBody>
          <a:bodyPr wrap="square">
            <a:spAutoFit/>
          </a:bodyPr>
          <a:lstStyle/>
          <a:p>
            <a:pPr>
              <a:tabLst>
                <a:tab pos="1815704" algn="l"/>
              </a:tabLst>
            </a:pPr>
            <a:r>
              <a:rPr lang="en-US" sz="2000" b="1" dirty="0">
                <a:solidFill>
                  <a:srgbClr val="C00000"/>
                </a:solidFill>
                <a:latin typeface="Arial" panose="020B0604020202020204" pitchFamily="34" charset="0"/>
                <a:cs typeface="Arial" panose="020B0604020202020204" pitchFamily="34" charset="0"/>
              </a:rPr>
              <a:t>Key Terms</a:t>
            </a:r>
          </a:p>
          <a:p>
            <a:r>
              <a:rPr lang="en-US" sz="2000" b="1" dirty="0"/>
              <a:t>Demographic</a:t>
            </a:r>
            <a:r>
              <a:rPr lang="en-US" sz="2000" dirty="0"/>
              <a:t>: a particular section of a population </a:t>
            </a:r>
            <a:endParaRPr lang="en-US" sz="2000" dirty="0" smtClean="0"/>
          </a:p>
          <a:p>
            <a:r>
              <a:rPr lang="en-US" sz="2000" b="1" dirty="0" smtClean="0"/>
              <a:t>Economic</a:t>
            </a:r>
            <a:r>
              <a:rPr lang="en-US" sz="2000" dirty="0"/>
              <a:t>: relating to a country in terms of their production and consumption of goods and services</a:t>
            </a:r>
          </a:p>
          <a:p>
            <a:r>
              <a:rPr lang="en-US" sz="2000" b="1" dirty="0"/>
              <a:t>Broadband</a:t>
            </a:r>
            <a:r>
              <a:rPr lang="en-US" sz="2000" dirty="0"/>
              <a:t>: a method of faster data transmission that can carry several channels of data at once </a:t>
            </a:r>
            <a:endParaRPr lang="en-US" sz="2000" dirty="0" smtClean="0"/>
          </a:p>
          <a:p>
            <a:r>
              <a:rPr lang="en-US" sz="2000" b="1" dirty="0" smtClean="0"/>
              <a:t>Infrastructure</a:t>
            </a:r>
            <a:r>
              <a:rPr lang="en-US" sz="2000" dirty="0"/>
              <a:t>: the physical structures that are needed for a service or operation</a:t>
            </a:r>
          </a:p>
          <a:p>
            <a:r>
              <a:rPr lang="en-US" sz="2000" b="1" dirty="0"/>
              <a:t>Ecommerce</a:t>
            </a:r>
            <a:r>
              <a:rPr lang="en-US" sz="2000" dirty="0"/>
              <a:t>: business that is conducted electronically Bandwidth: the amount of data that can be transmitted at one time</a:t>
            </a:r>
          </a:p>
        </p:txBody>
      </p:sp>
      <p:sp>
        <p:nvSpPr>
          <p:cNvPr id="6" name="Oval 5"/>
          <p:cNvSpPr/>
          <p:nvPr/>
        </p:nvSpPr>
        <p:spPr>
          <a:xfrm rot="1309147">
            <a:off x="8739052" y="1055740"/>
            <a:ext cx="321257" cy="321257"/>
          </a:xfrm>
          <a:prstGeom prst="ellipse">
            <a:avLst/>
          </a:prstGeom>
          <a:solidFill>
            <a:srgbClr val="FFDC6D"/>
          </a:solidFill>
          <a:ln>
            <a:solidFill>
              <a:srgbClr val="FFDC6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100" b="1" dirty="0"/>
              <a:t>K</a:t>
            </a:r>
            <a:endParaRPr lang="en-GB" b="1" dirty="0"/>
          </a:p>
        </p:txBody>
      </p:sp>
    </p:spTree>
    <p:extLst>
      <p:ext uri="{BB962C8B-B14F-4D97-AF65-F5344CB8AC3E}">
        <p14:creationId xmlns:p14="http://schemas.microsoft.com/office/powerpoint/2010/main" val="2070805295"/>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5.1 – What is the Digital Divide</a:t>
            </a:r>
            <a:endParaRPr lang="en-GB" sz="4000" b="1" dirty="0" smtClean="0"/>
          </a:p>
        </p:txBody>
      </p:sp>
      <p:sp>
        <p:nvSpPr>
          <p:cNvPr id="34" name="Rectangle 33"/>
          <p:cNvSpPr/>
          <p:nvPr/>
        </p:nvSpPr>
        <p:spPr>
          <a:xfrm>
            <a:off x="179511" y="1124744"/>
            <a:ext cx="4549595" cy="5401479"/>
          </a:xfrm>
          <a:prstGeom prst="rect">
            <a:avLst/>
          </a:prstGeom>
        </p:spPr>
        <p:txBody>
          <a:bodyPr wrap="square">
            <a:spAutoFit/>
          </a:bodyPr>
          <a:lstStyle/>
          <a:p>
            <a:pPr marL="439738" indent="-439738">
              <a:buClr>
                <a:srgbClr val="0070C0"/>
              </a:buClr>
              <a:buFont typeface="Wingdings 3" panose="05040102010807070707" pitchFamily="18" charset="2"/>
              <a:buChar char=""/>
            </a:pPr>
            <a:r>
              <a:rPr lang="en-US" sz="2300" dirty="0" smtClean="0"/>
              <a:t>All countries experience a digital divide at some level or another. At a national level, the digital divide describes the difference between those in the </a:t>
            </a:r>
            <a:r>
              <a:rPr lang="en-US" sz="2300" dirty="0"/>
              <a:t>population who have regular access to modern technology, and those who have the necessary skills to make good use of the technology. </a:t>
            </a:r>
            <a:endParaRPr lang="en-US" sz="2300" dirty="0" smtClean="0"/>
          </a:p>
          <a:p>
            <a:pPr marL="439738" indent="-439738">
              <a:buClr>
                <a:srgbClr val="0070C0"/>
              </a:buClr>
              <a:buFont typeface="Wingdings 3" panose="05040102010807070707" pitchFamily="18" charset="2"/>
              <a:buChar char=""/>
            </a:pPr>
            <a:r>
              <a:rPr lang="en-US" sz="2300" dirty="0" smtClean="0"/>
              <a:t>At </a:t>
            </a:r>
            <a:r>
              <a:rPr lang="en-US" sz="2300" dirty="0"/>
              <a:t>an international level, the digital divide describes the difference between developed and developing countries.</a:t>
            </a:r>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72 </a:t>
            </a:r>
            <a:endParaRPr lang="en-GB" sz="1130" b="1" dirty="0">
              <a:latin typeface="Arial" panose="020B0604020202020204" pitchFamily="34" charset="0"/>
              <a:cs typeface="Arial" panose="020B0604020202020204" pitchFamily="34" charset="0"/>
            </a:endParaRPr>
          </a:p>
        </p:txBody>
      </p:sp>
      <p:sp>
        <p:nvSpPr>
          <p:cNvPr id="7" name="Rectangle 6"/>
          <p:cNvSpPr/>
          <p:nvPr/>
        </p:nvSpPr>
        <p:spPr>
          <a:xfrm>
            <a:off x="4729107" y="1106743"/>
            <a:ext cx="4190939" cy="2308324"/>
          </a:xfrm>
          <a:prstGeom prst="rect">
            <a:avLst/>
          </a:prstGeom>
          <a:solidFill>
            <a:srgbClr val="F5FC9A"/>
          </a:solidFill>
          <a:ln w="57150">
            <a:solidFill>
              <a:srgbClr val="002060"/>
            </a:solidFill>
          </a:ln>
        </p:spPr>
        <p:txBody>
          <a:bodyPr wrap="square">
            <a:spAutoFit/>
          </a:bodyPr>
          <a:lstStyle/>
          <a:p>
            <a:pPr>
              <a:tabLst>
                <a:tab pos="1815704" algn="l"/>
              </a:tabLst>
            </a:pPr>
            <a:r>
              <a:rPr lang="en-US" b="1" dirty="0" smtClean="0">
                <a:solidFill>
                  <a:srgbClr val="C00000"/>
                </a:solidFill>
                <a:latin typeface="Arial" panose="020B0604020202020204" pitchFamily="34" charset="0"/>
                <a:cs typeface="Arial" panose="020B0604020202020204" pitchFamily="34" charset="0"/>
              </a:rPr>
              <a:t>Remember</a:t>
            </a:r>
          </a:p>
          <a:p>
            <a:pPr marL="214313" indent="-214313">
              <a:buClr>
                <a:srgbClr val="C00000"/>
              </a:buClr>
              <a:buFont typeface="Wingdings" panose="05000000000000000000" pitchFamily="2" charset="2"/>
              <a:buChar char="§"/>
            </a:pPr>
            <a:r>
              <a:rPr lang="en-US" dirty="0"/>
              <a:t>Many people believe that the digital divide refers merely to internet access, but it can refer to access to several forms of modern technology, including telephones, television, personal computers (PCs) and the internet.</a:t>
            </a:r>
            <a:endParaRPr lang="en-GB" u="sng" dirty="0">
              <a:solidFill>
                <a:srgbClr val="FF0000"/>
              </a:solidFill>
              <a:latin typeface="Arial" panose="020B0604020202020204" pitchFamily="34" charset="0"/>
              <a:cs typeface="Arial" panose="020B0604020202020204" pitchFamily="34" charset="0"/>
            </a:endParaRPr>
          </a:p>
        </p:txBody>
      </p:sp>
      <p:sp>
        <p:nvSpPr>
          <p:cNvPr id="8" name="Oval 7"/>
          <p:cNvSpPr/>
          <p:nvPr/>
        </p:nvSpPr>
        <p:spPr>
          <a:xfrm rot="3933655">
            <a:off x="8741738" y="972585"/>
            <a:ext cx="394069" cy="394069"/>
          </a:xfrm>
          <a:prstGeom prst="ellipse">
            <a:avLst/>
          </a:prstGeom>
          <a:solidFill>
            <a:srgbClr val="F5FC9A"/>
          </a:solidFill>
          <a:ln>
            <a:solidFill>
              <a:srgbClr val="F5FC9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b="1" dirty="0">
                <a:solidFill>
                  <a:srgbClr val="C00000"/>
                </a:solidFill>
                <a:sym typeface="Wingdings" panose="05000000000000000000" pitchFamily="2" charset="2"/>
              </a:rPr>
              <a:t></a:t>
            </a:r>
            <a:endParaRPr lang="en-GB" b="1" dirty="0">
              <a:solidFill>
                <a:srgbClr val="C00000"/>
              </a:solidFill>
            </a:endParaRPr>
          </a:p>
        </p:txBody>
      </p:sp>
      <p:pic>
        <p:nvPicPr>
          <p:cNvPr id="1026" name="Picture 2" descr="Image result for the digital divide"/>
          <p:cNvPicPr>
            <a:picLocks noChangeAspect="1" noChangeArrowheads="1"/>
          </p:cNvPicPr>
          <p:nvPr/>
        </p:nvPicPr>
        <p:blipFill rotWithShape="1">
          <a:blip r:embed="rId3">
            <a:extLst>
              <a:ext uri="{28A0092B-C50C-407E-A947-70E740481C1C}">
                <a14:useLocalDpi xmlns:a14="http://schemas.microsoft.com/office/drawing/2010/main" val="0"/>
              </a:ext>
            </a:extLst>
          </a:blip>
          <a:srcRect l="1168" t="12618" r="2168" b="9808"/>
          <a:stretch/>
        </p:blipFill>
        <p:spPr bwMode="auto">
          <a:xfrm>
            <a:off x="4729107" y="3573016"/>
            <a:ext cx="4163373" cy="216024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729107" y="6021288"/>
            <a:ext cx="4163373" cy="646331"/>
          </a:xfrm>
          <a:prstGeom prst="rect">
            <a:avLst/>
          </a:prstGeom>
          <a:noFill/>
        </p:spPr>
        <p:txBody>
          <a:bodyPr wrap="square" rtlCol="0">
            <a:spAutoFit/>
          </a:bodyPr>
          <a:lstStyle/>
          <a:p>
            <a:r>
              <a:rPr lang="en-GB" b="1" dirty="0" smtClean="0"/>
              <a:t>Figure 5.01 </a:t>
            </a:r>
            <a:r>
              <a:rPr lang="en-GB" dirty="0" smtClean="0"/>
              <a:t>– Terms connected </a:t>
            </a:r>
            <a:br>
              <a:rPr lang="en-GB" dirty="0" smtClean="0"/>
            </a:br>
            <a:r>
              <a:rPr lang="en-GB" dirty="0" smtClean="0"/>
              <a:t>with the digital divide</a:t>
            </a:r>
            <a:endParaRPr lang="en-GB" dirty="0"/>
          </a:p>
        </p:txBody>
      </p:sp>
    </p:spTree>
    <p:extLst>
      <p:ext uri="{BB962C8B-B14F-4D97-AF65-F5344CB8AC3E}">
        <p14:creationId xmlns:p14="http://schemas.microsoft.com/office/powerpoint/2010/main" val="2700527854"/>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34" name="Rectangle 33"/>
          <p:cNvSpPr/>
          <p:nvPr/>
        </p:nvSpPr>
        <p:spPr>
          <a:xfrm>
            <a:off x="179511" y="1124744"/>
            <a:ext cx="8784977" cy="5570756"/>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1780" dirty="0"/>
              <a:t>There are many factors that can create a </a:t>
            </a:r>
            <a:r>
              <a:rPr lang="en-US" sz="1780" dirty="0" smtClean="0"/>
              <a:t/>
            </a:r>
            <a:br>
              <a:rPr lang="en-US" sz="1780" dirty="0" smtClean="0"/>
            </a:br>
            <a:r>
              <a:rPr lang="en-US" sz="1780" dirty="0" smtClean="0"/>
              <a:t>digital </a:t>
            </a:r>
            <a:r>
              <a:rPr lang="en-US" sz="1780" dirty="0"/>
              <a:t>divide and they can do this for a </a:t>
            </a:r>
            <a:r>
              <a:rPr lang="en-US" sz="1780" dirty="0" smtClean="0"/>
              <a:t/>
            </a:r>
            <a:br>
              <a:rPr lang="en-US" sz="1780" dirty="0" smtClean="0"/>
            </a:br>
            <a:r>
              <a:rPr lang="en-US" sz="1780" dirty="0" smtClean="0"/>
              <a:t>great </a:t>
            </a:r>
            <a:r>
              <a:rPr lang="en-US" sz="1780" dirty="0"/>
              <a:t>number of reasons</a:t>
            </a:r>
            <a:r>
              <a:rPr lang="en-US" sz="1780" dirty="0" smtClean="0"/>
              <a:t>.</a:t>
            </a:r>
          </a:p>
          <a:p>
            <a:pPr>
              <a:buClr>
                <a:srgbClr val="0070C0"/>
              </a:buClr>
            </a:pPr>
            <a:r>
              <a:rPr lang="en-US" sz="1780" b="1" dirty="0">
                <a:solidFill>
                  <a:schemeClr val="tx2"/>
                </a:solidFill>
              </a:rPr>
              <a:t>City versus rural areas</a:t>
            </a:r>
          </a:p>
          <a:p>
            <a:pPr marL="355600" indent="-355600">
              <a:buClr>
                <a:srgbClr val="0070C0"/>
              </a:buClr>
              <a:buFont typeface="Wingdings 3" panose="05040102010807070707" pitchFamily="18" charset="2"/>
              <a:buChar char=""/>
            </a:pPr>
            <a:r>
              <a:rPr lang="en-US" sz="1780" dirty="0"/>
              <a:t>A person’s geographical location can have </a:t>
            </a:r>
            <a:r>
              <a:rPr lang="en-US" sz="1780" dirty="0" smtClean="0"/>
              <a:t/>
            </a:r>
            <a:br>
              <a:rPr lang="en-US" sz="1780" dirty="0" smtClean="0"/>
            </a:br>
            <a:r>
              <a:rPr lang="en-US" sz="1780" dirty="0" smtClean="0"/>
              <a:t>an </a:t>
            </a:r>
            <a:r>
              <a:rPr lang="en-US" sz="1780" dirty="0"/>
              <a:t>effect on their access to technology </a:t>
            </a:r>
            <a:r>
              <a:rPr lang="en-US" sz="1780" dirty="0" smtClean="0"/>
              <a:t/>
            </a:r>
            <a:br>
              <a:rPr lang="en-US" sz="1780" dirty="0" smtClean="0"/>
            </a:br>
            <a:r>
              <a:rPr lang="en-US" sz="1780" dirty="0" smtClean="0"/>
              <a:t>services</a:t>
            </a:r>
            <a:r>
              <a:rPr lang="en-US" sz="1780" dirty="0"/>
              <a:t>. One location aspect that can </a:t>
            </a:r>
            <a:r>
              <a:rPr lang="en-US" sz="1780" dirty="0" smtClean="0"/>
              <a:t/>
            </a:r>
            <a:br>
              <a:rPr lang="en-US" sz="1780" dirty="0" smtClean="0"/>
            </a:br>
            <a:r>
              <a:rPr lang="en-US" sz="1780" dirty="0" smtClean="0"/>
              <a:t>affect </a:t>
            </a:r>
            <a:r>
              <a:rPr lang="en-US" sz="1780" dirty="0"/>
              <a:t>this is whether they live in a city or a rural area.</a:t>
            </a:r>
          </a:p>
          <a:p>
            <a:pPr marL="355600" indent="-355600">
              <a:buClr>
                <a:srgbClr val="0070C0"/>
              </a:buClr>
              <a:buFont typeface="Wingdings 3" panose="05040102010807070707" pitchFamily="18" charset="2"/>
              <a:buChar char=""/>
            </a:pPr>
            <a:r>
              <a:rPr lang="en-US" sz="1780" dirty="0"/>
              <a:t>Access to high-speed internet services can differ greatly between city and rural areas. The availability of broadband services is expanding in most countries, but not at the same rate for those who live in rural areas, compared to those who live in cities.</a:t>
            </a:r>
          </a:p>
          <a:p>
            <a:pPr marL="355600" indent="-355600">
              <a:buClr>
                <a:srgbClr val="0070C0"/>
              </a:buClr>
              <a:buFont typeface="Wingdings 3" panose="05040102010807070707" pitchFamily="18" charset="2"/>
              <a:buChar char=""/>
            </a:pPr>
            <a:r>
              <a:rPr lang="en-US" sz="1780" dirty="0"/>
              <a:t>People who live in cities have much greater access to </a:t>
            </a:r>
            <a:r>
              <a:rPr lang="en-US" sz="1780" dirty="0" smtClean="0"/>
              <a:t>high speed </a:t>
            </a:r>
            <a:r>
              <a:rPr lang="en-US" sz="1780" dirty="0"/>
              <a:t>broadband. This mainly occurs for two reasons:</a:t>
            </a:r>
          </a:p>
          <a:p>
            <a:pPr marL="711200" indent="-271463">
              <a:buClr>
                <a:srgbClr val="0070C0"/>
              </a:buClr>
              <a:buFont typeface="Wingdings" panose="05000000000000000000" pitchFamily="2" charset="2"/>
              <a:buChar char="§"/>
            </a:pPr>
            <a:r>
              <a:rPr lang="en-US" sz="1780" b="1" dirty="0" smtClean="0">
                <a:solidFill>
                  <a:schemeClr val="tx2"/>
                </a:solidFill>
              </a:rPr>
              <a:t>The </a:t>
            </a:r>
            <a:r>
              <a:rPr lang="en-US" sz="1780" b="1" dirty="0">
                <a:solidFill>
                  <a:schemeClr val="tx2"/>
                </a:solidFill>
              </a:rPr>
              <a:t>infrastructure </a:t>
            </a:r>
            <a:r>
              <a:rPr lang="en-US" sz="1780" dirty="0"/>
              <a:t>needed is mostly in place and just needs to be improved or expanded in order to provide high-speed broadband services. Therefore, the cost implications are not as great, as the current infrastructure can be used.</a:t>
            </a:r>
          </a:p>
          <a:p>
            <a:pPr marL="711200" indent="-271463">
              <a:buClr>
                <a:srgbClr val="0070C0"/>
              </a:buClr>
              <a:buFont typeface="Wingdings" panose="05000000000000000000" pitchFamily="2" charset="2"/>
              <a:buChar char="§"/>
            </a:pPr>
            <a:r>
              <a:rPr lang="en-US" sz="1780" b="1" dirty="0">
                <a:solidFill>
                  <a:schemeClr val="tx2"/>
                </a:solidFill>
              </a:rPr>
              <a:t>The concentration of people</a:t>
            </a:r>
            <a:r>
              <a:rPr lang="en-US" sz="1780" dirty="0"/>
              <a:t>, and therefore potential customers, in a city is far greater. Therefore, there is a greater chance of quickly recuperating the costs of building the infrastructure needed for the high-speed access</a:t>
            </a:r>
            <a:r>
              <a:rPr lang="en-US" sz="1780" dirty="0" smtClean="0"/>
              <a:t>.</a:t>
            </a:r>
            <a:endParaRPr lang="en-US" sz="1780" dirty="0"/>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72 </a:t>
            </a:r>
            <a:endParaRPr lang="en-GB" sz="1130" b="1" dirty="0">
              <a:latin typeface="Arial" panose="020B0604020202020204" pitchFamily="34" charset="0"/>
              <a:cs typeface="Arial" panose="020B0604020202020204" pitchFamily="34" charset="0"/>
            </a:endParaRPr>
          </a:p>
        </p:txBody>
      </p:sp>
      <p:pic>
        <p:nvPicPr>
          <p:cNvPr id="3076" name="Picture 4" descr="Image result for the digital divide city versus rural"/>
          <p:cNvPicPr>
            <a:picLocks noChangeAspect="1" noChangeArrowheads="1"/>
          </p:cNvPicPr>
          <p:nvPr/>
        </p:nvPicPr>
        <p:blipFill rotWithShape="1">
          <a:blip r:embed="rId3">
            <a:extLst>
              <a:ext uri="{28A0092B-C50C-407E-A947-70E740481C1C}">
                <a14:useLocalDpi xmlns:a14="http://schemas.microsoft.com/office/drawing/2010/main" val="0"/>
              </a:ext>
            </a:extLst>
          </a:blip>
          <a:srcRect r="2749" b="10767"/>
          <a:stretch/>
        </p:blipFill>
        <p:spPr bwMode="auto">
          <a:xfrm>
            <a:off x="5196135" y="1130259"/>
            <a:ext cx="3768353" cy="1828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2363794"/>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72 </a:t>
            </a:r>
            <a:endParaRPr lang="en-GB" sz="1130" b="1" dirty="0">
              <a:latin typeface="Arial" panose="020B0604020202020204" pitchFamily="34" charset="0"/>
              <a:cs typeface="Arial" panose="020B0604020202020204" pitchFamily="34" charset="0"/>
            </a:endParaRPr>
          </a:p>
        </p:txBody>
      </p:sp>
      <p:pic>
        <p:nvPicPr>
          <p:cNvPr id="5" name="Picture 4" descr="Image result for the digital divide"/>
          <p:cNvPicPr>
            <a:picLocks noChangeAspect="1" noChangeArrowheads="1"/>
          </p:cNvPicPr>
          <p:nvPr/>
        </p:nvPicPr>
        <p:blipFill rotWithShape="1">
          <a:blip r:embed="rId3">
            <a:extLst>
              <a:ext uri="{28A0092B-C50C-407E-A947-70E740481C1C}">
                <a14:useLocalDpi xmlns:a14="http://schemas.microsoft.com/office/drawing/2010/main" val="0"/>
              </a:ext>
            </a:extLst>
          </a:blip>
          <a:srcRect r="32"/>
          <a:stretch/>
        </p:blipFill>
        <p:spPr bwMode="auto">
          <a:xfrm>
            <a:off x="179512" y="1151092"/>
            <a:ext cx="8712968" cy="55182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71372"/>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34" name="Rectangle 33"/>
          <p:cNvSpPr/>
          <p:nvPr/>
        </p:nvSpPr>
        <p:spPr>
          <a:xfrm>
            <a:off x="179511" y="1124744"/>
            <a:ext cx="8784977" cy="5539978"/>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1770" dirty="0" smtClean="0"/>
              <a:t>People </a:t>
            </a:r>
            <a:r>
              <a:rPr lang="en-US" sz="1770" dirty="0"/>
              <a:t>who live in rural areas have less access to high-speed broadband. This is mainly because the infrastructure is not in place to provide the high-speed access, therefore the cost of building the required infrastructure would be very expensive. </a:t>
            </a:r>
            <a:endParaRPr lang="en-US" sz="1770" dirty="0" smtClean="0"/>
          </a:p>
          <a:p>
            <a:pPr marL="355600" indent="-355600">
              <a:buClr>
                <a:srgbClr val="0070C0"/>
              </a:buClr>
              <a:buFont typeface="Wingdings 3" panose="05040102010807070707" pitchFamily="18" charset="2"/>
              <a:buChar char=""/>
            </a:pPr>
            <a:r>
              <a:rPr lang="en-US" sz="1770" dirty="0" smtClean="0"/>
              <a:t>As </a:t>
            </a:r>
            <a:r>
              <a:rPr lang="en-US" sz="1770" dirty="0"/>
              <a:t>the concentration of people living in a rural area is much less than in a city, the amount of potential customers is far fewer. This means that it would take a lot longer, if ever, to recuperate the costs of building the infrastructure. </a:t>
            </a:r>
            <a:r>
              <a:rPr lang="en-US" sz="1770" dirty="0" smtClean="0"/>
              <a:t>For this reason</a:t>
            </a:r>
            <a:r>
              <a:rPr lang="en-US" sz="1770" dirty="0"/>
              <a:t>, many broadband companies do not </a:t>
            </a:r>
            <a:r>
              <a:rPr lang="en-US" sz="1770" dirty="0" smtClean="0"/>
              <a:t>look </a:t>
            </a:r>
            <a:r>
              <a:rPr lang="en-US" sz="1770" dirty="0"/>
              <a:t>to provide high-speed access to people in the countryside.</a:t>
            </a:r>
          </a:p>
          <a:p>
            <a:pPr marL="355600" indent="-355600">
              <a:buClr>
                <a:srgbClr val="0070C0"/>
              </a:buClr>
              <a:buFont typeface="Wingdings 3" panose="05040102010807070707" pitchFamily="18" charset="2"/>
              <a:buChar char=""/>
            </a:pPr>
            <a:r>
              <a:rPr lang="en-US" sz="1770" dirty="0" smtClean="0"/>
              <a:t>This </a:t>
            </a:r>
            <a:r>
              <a:rPr lang="en-US" sz="1770" dirty="0"/>
              <a:t>means that the experience of using the internet, in </a:t>
            </a:r>
            <a:r>
              <a:rPr lang="en-US" sz="1770" dirty="0" smtClean="0"/>
              <a:t>terms </a:t>
            </a:r>
            <a:r>
              <a:rPr lang="en-US" sz="1770" dirty="0"/>
              <a:t>of speed, differs greatly between a user in a city and a user in a rural area. Because of this people living in </a:t>
            </a:r>
            <a:r>
              <a:rPr lang="en-US" sz="1770" dirty="0" smtClean="0"/>
              <a:t>rural </a:t>
            </a:r>
            <a:r>
              <a:rPr lang="en-US" sz="1770" dirty="0"/>
              <a:t>areas may find that they are not able to use internet services such as film and television </a:t>
            </a:r>
            <a:r>
              <a:rPr lang="en-US" sz="1770" dirty="0" smtClean="0"/>
              <a:t/>
            </a:r>
            <a:br>
              <a:rPr lang="en-US" sz="1770" dirty="0" smtClean="0"/>
            </a:br>
            <a:r>
              <a:rPr lang="en-US" sz="1770" dirty="0" smtClean="0"/>
              <a:t>streaming </a:t>
            </a:r>
            <a:r>
              <a:rPr lang="en-US" sz="1770" dirty="0"/>
              <a:t>because they cannot get </a:t>
            </a:r>
            <a:r>
              <a:rPr lang="en-US" sz="1770" dirty="0" smtClean="0"/>
              <a:t>an </a:t>
            </a:r>
            <a:br>
              <a:rPr lang="en-US" sz="1770" dirty="0" smtClean="0"/>
            </a:br>
            <a:r>
              <a:rPr lang="en-US" sz="1770" dirty="0" smtClean="0"/>
              <a:t>internet </a:t>
            </a:r>
            <a:r>
              <a:rPr lang="en-US" sz="1770" dirty="0"/>
              <a:t>connection that will </a:t>
            </a:r>
            <a:r>
              <a:rPr lang="en-US" sz="1770" dirty="0" smtClean="0"/>
              <a:t>support it.</a:t>
            </a:r>
          </a:p>
          <a:p>
            <a:pPr marL="355600" indent="-355600">
              <a:buClr>
                <a:srgbClr val="0070C0"/>
              </a:buClr>
              <a:buFont typeface="Wingdings 3" panose="05040102010807070707" pitchFamily="18" charset="2"/>
              <a:buChar char=""/>
            </a:pPr>
            <a:r>
              <a:rPr lang="en-US" sz="1770" dirty="0" smtClean="0"/>
              <a:t>Even </a:t>
            </a:r>
            <a:r>
              <a:rPr lang="en-US" sz="1770" dirty="0"/>
              <a:t>if they are able to get a </a:t>
            </a:r>
            <a:r>
              <a:rPr lang="en-IE" sz="1770" dirty="0" smtClean="0"/>
              <a:t/>
            </a:r>
            <a:br>
              <a:rPr lang="en-IE" sz="1770" dirty="0" smtClean="0"/>
            </a:br>
            <a:r>
              <a:rPr lang="en-US" sz="1770" dirty="0" smtClean="0"/>
              <a:t>connection </a:t>
            </a:r>
            <a:r>
              <a:rPr lang="en-US" sz="1770" dirty="0"/>
              <a:t>that will support </a:t>
            </a:r>
            <a:r>
              <a:rPr lang="en-US" sz="1770" dirty="0" smtClean="0"/>
              <a:t>streaming</a:t>
            </a:r>
            <a:r>
              <a:rPr lang="en-US" sz="1770" dirty="0"/>
              <a:t>, </a:t>
            </a:r>
            <a:r>
              <a:rPr lang="en-US" sz="1770" dirty="0" smtClean="0"/>
              <a:t/>
            </a:r>
            <a:br>
              <a:rPr lang="en-US" sz="1770" dirty="0" smtClean="0"/>
            </a:br>
            <a:r>
              <a:rPr lang="en-US" sz="1770" dirty="0" smtClean="0"/>
              <a:t>they </a:t>
            </a:r>
            <a:r>
              <a:rPr lang="en-US" sz="1770" dirty="0"/>
              <a:t>may be limited to </a:t>
            </a:r>
            <a:r>
              <a:rPr lang="en-US" sz="1770" dirty="0" smtClean="0"/>
              <a:t>standard</a:t>
            </a:r>
            <a:r>
              <a:rPr lang="en-US" sz="1770" dirty="0"/>
              <a:t>, rather </a:t>
            </a:r>
            <a:r>
              <a:rPr lang="en-US" sz="1770" dirty="0" smtClean="0"/>
              <a:t/>
            </a:r>
            <a:br>
              <a:rPr lang="en-US" sz="1770" dirty="0" smtClean="0"/>
            </a:br>
            <a:r>
              <a:rPr lang="en-US" sz="1770" dirty="0" smtClean="0"/>
              <a:t>than high </a:t>
            </a:r>
            <a:r>
              <a:rPr lang="en-US" sz="1770" dirty="0"/>
              <a:t>definition, </a:t>
            </a:r>
            <a:r>
              <a:rPr lang="en-US" sz="1770" dirty="0" smtClean="0"/>
              <a:t>quality</a:t>
            </a:r>
            <a:r>
              <a:rPr lang="en-US" sz="1770" dirty="0"/>
              <a:t>, as this </a:t>
            </a:r>
            <a:r>
              <a:rPr lang="en-US" sz="1770" dirty="0" smtClean="0"/>
              <a:t/>
            </a:r>
            <a:br>
              <a:rPr lang="en-US" sz="1770" dirty="0" smtClean="0"/>
            </a:br>
            <a:r>
              <a:rPr lang="en-US" sz="1770" dirty="0" smtClean="0"/>
              <a:t>would </a:t>
            </a:r>
            <a:r>
              <a:rPr lang="en-US" sz="1770" dirty="0"/>
              <a:t>be the only </a:t>
            </a:r>
            <a:r>
              <a:rPr lang="en-US" sz="1770" dirty="0" smtClean="0"/>
              <a:t>capability </a:t>
            </a:r>
            <a:r>
              <a:rPr lang="en-US" sz="1770" dirty="0"/>
              <a:t>of the </a:t>
            </a:r>
            <a:r>
              <a:rPr lang="en-US" sz="1770" dirty="0" smtClean="0"/>
              <a:t/>
            </a:r>
            <a:br>
              <a:rPr lang="en-US" sz="1770" dirty="0" smtClean="0"/>
            </a:br>
            <a:r>
              <a:rPr lang="en-US" sz="1770" dirty="0" smtClean="0"/>
              <a:t>connection.</a:t>
            </a:r>
            <a:endParaRPr lang="en-US" sz="1770" dirty="0"/>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72 </a:t>
            </a:r>
            <a:endParaRPr lang="en-GB" sz="1130" b="1" dirty="0">
              <a:latin typeface="Arial" panose="020B0604020202020204" pitchFamily="34" charset="0"/>
              <a:cs typeface="Arial" panose="020B0604020202020204" pitchFamily="34" charset="0"/>
            </a:endParaRPr>
          </a:p>
        </p:txBody>
      </p:sp>
      <p:pic>
        <p:nvPicPr>
          <p:cNvPr id="2050" name="Picture 2" descr="Image result for egypt digital divide"/>
          <p:cNvPicPr>
            <a:picLocks noChangeAspect="1" noChangeArrowheads="1"/>
          </p:cNvPicPr>
          <p:nvPr/>
        </p:nvPicPr>
        <p:blipFill rotWithShape="1">
          <a:blip r:embed="rId3">
            <a:extLst>
              <a:ext uri="{28A0092B-C50C-407E-A947-70E740481C1C}">
                <a14:useLocalDpi xmlns:a14="http://schemas.microsoft.com/office/drawing/2010/main" val="0"/>
              </a:ext>
            </a:extLst>
          </a:blip>
          <a:srcRect t="2257" b="7476"/>
          <a:stretch/>
        </p:blipFill>
        <p:spPr bwMode="auto">
          <a:xfrm>
            <a:off x="4644008" y="4221088"/>
            <a:ext cx="4320480" cy="24212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5279118"/>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34" name="Rectangle 33"/>
          <p:cNvSpPr/>
          <p:nvPr/>
        </p:nvSpPr>
        <p:spPr>
          <a:xfrm>
            <a:off x="179511" y="1124744"/>
            <a:ext cx="8784977" cy="5693866"/>
          </a:xfrm>
          <a:prstGeom prst="rect">
            <a:avLst/>
          </a:prstGeom>
        </p:spPr>
        <p:txBody>
          <a:bodyPr wrap="square">
            <a:spAutoFit/>
          </a:bodyPr>
          <a:lstStyle/>
          <a:p>
            <a:pPr marL="439738" indent="-439738">
              <a:buClr>
                <a:srgbClr val="0070C0"/>
              </a:buClr>
              <a:buFont typeface="Wingdings 3" panose="05040102010807070707" pitchFamily="18" charset="2"/>
              <a:buChar char=""/>
            </a:pPr>
            <a:r>
              <a:rPr lang="en-US" sz="1820" dirty="0" smtClean="0"/>
              <a:t>Another </a:t>
            </a:r>
            <a:r>
              <a:rPr lang="en-US" sz="1820" dirty="0"/>
              <a:t>service that can be affected depending on a </a:t>
            </a:r>
            <a:r>
              <a:rPr lang="en-US" sz="1820" dirty="0" smtClean="0"/>
              <a:t>person’s </a:t>
            </a:r>
            <a:r>
              <a:rPr lang="en-US" sz="1820" dirty="0"/>
              <a:t>location is access to mobile telephone internet services. Their location will determine whether their </a:t>
            </a:r>
            <a:r>
              <a:rPr lang="en-US" sz="1820" dirty="0" smtClean="0"/>
              <a:t>connection </a:t>
            </a:r>
            <a:r>
              <a:rPr lang="en-US" sz="1820" dirty="0"/>
              <a:t>is 3G or4G, or if they can get any connection at all.</a:t>
            </a:r>
          </a:p>
          <a:p>
            <a:pPr marL="439738" indent="-439738">
              <a:buClr>
                <a:srgbClr val="0070C0"/>
              </a:buClr>
              <a:buFont typeface="Wingdings 3" panose="05040102010807070707" pitchFamily="18" charset="2"/>
              <a:buChar char=""/>
            </a:pPr>
            <a:r>
              <a:rPr lang="en-US" sz="1820" dirty="0"/>
              <a:t>EE technology allowed people to make telephone calls and send text messages, but accessing the internet was very </a:t>
            </a:r>
            <a:r>
              <a:rPr lang="en-US" sz="1820" dirty="0" smtClean="0"/>
              <a:t>show </a:t>
            </a:r>
            <a:r>
              <a:rPr lang="en-US" sz="1820" dirty="0"/>
              <a:t>and cumbersome. The invention of the 3G network </a:t>
            </a:r>
            <a:r>
              <a:rPr lang="en-US" sz="1820" dirty="0" smtClean="0"/>
              <a:t>made </a:t>
            </a:r>
            <a:r>
              <a:rPr lang="en-US" sz="1820" dirty="0"/>
              <a:t>it possible for users to access the internet with their </a:t>
            </a:r>
            <a:r>
              <a:rPr lang="en-US" sz="1820" dirty="0" smtClean="0"/>
              <a:t>mobile </a:t>
            </a:r>
            <a:r>
              <a:rPr lang="en-US" sz="1820" dirty="0"/>
              <a:t>telephone at a reasonable speed. The development : 4G has made internet access using mobile devices much </a:t>
            </a:r>
            <a:r>
              <a:rPr lang="en-US" sz="1820" dirty="0" smtClean="0"/>
              <a:t>quicker</a:t>
            </a:r>
            <a:r>
              <a:rPr lang="en-US" sz="1820" dirty="0"/>
              <a:t>. The ‘G’ refers to the generation of network presently stable. The availability of 4G and also 3G will depend on 'ether a person </a:t>
            </a:r>
            <a:r>
              <a:rPr lang="en-US" sz="1820" dirty="0" smtClean="0"/>
              <a:t/>
            </a:r>
            <a:br>
              <a:rPr lang="en-US" sz="1820" dirty="0" smtClean="0"/>
            </a:br>
            <a:r>
              <a:rPr lang="en-US" sz="1820" dirty="0" smtClean="0"/>
              <a:t>lives </a:t>
            </a:r>
            <a:r>
              <a:rPr lang="en-US" sz="1820" dirty="0"/>
              <a:t>in a city or a rural location</a:t>
            </a:r>
            <a:r>
              <a:rPr lang="en-US" sz="1820" dirty="0" smtClean="0"/>
              <a:t>.</a:t>
            </a:r>
          </a:p>
          <a:p>
            <a:pPr marL="439738" indent="-439738">
              <a:buClr>
                <a:srgbClr val="0070C0"/>
              </a:buClr>
              <a:buFont typeface="Wingdings 3" panose="05040102010807070707" pitchFamily="18" charset="2"/>
              <a:buChar char=""/>
            </a:pPr>
            <a:r>
              <a:rPr lang="en-US" sz="1820" dirty="0" smtClean="0"/>
              <a:t>In </a:t>
            </a:r>
            <a:r>
              <a:rPr lang="en-US" sz="1820" dirty="0"/>
              <a:t>a city, network masts will tend to be </a:t>
            </a:r>
            <a:r>
              <a:rPr lang="en-US" sz="1820" dirty="0" smtClean="0"/>
              <a:t/>
            </a:r>
            <a:br>
              <a:rPr lang="en-US" sz="1820" dirty="0" smtClean="0"/>
            </a:br>
            <a:r>
              <a:rPr lang="en-US" sz="1820" dirty="0" smtClean="0"/>
              <a:t>close </a:t>
            </a:r>
            <a:r>
              <a:rPr lang="en-US" sz="1820" dirty="0"/>
              <a:t>together</a:t>
            </a:r>
            <a:r>
              <a:rPr lang="en-US" sz="1820" dirty="0" smtClean="0"/>
              <a:t>, but in </a:t>
            </a:r>
            <a:r>
              <a:rPr lang="en-US" sz="1820" dirty="0"/>
              <a:t>smaller towns </a:t>
            </a:r>
            <a:r>
              <a:rPr lang="en-US" sz="1820" dirty="0" smtClean="0"/>
              <a:t/>
            </a:r>
            <a:br>
              <a:rPr lang="en-US" sz="1820" dirty="0" smtClean="0"/>
            </a:br>
            <a:r>
              <a:rPr lang="en-US" sz="1820" dirty="0" smtClean="0"/>
              <a:t>and </a:t>
            </a:r>
            <a:r>
              <a:rPr lang="en-US" sz="1820" dirty="0"/>
              <a:t>villages they may be much </a:t>
            </a:r>
            <a:r>
              <a:rPr lang="en-US" sz="1820" dirty="0" smtClean="0"/>
              <a:t>further </a:t>
            </a:r>
            <a:br>
              <a:rPr lang="en-US" sz="1820" dirty="0" smtClean="0"/>
            </a:br>
            <a:r>
              <a:rPr lang="en-US" sz="1820" dirty="0" smtClean="0"/>
              <a:t>apart</a:t>
            </a:r>
            <a:r>
              <a:rPr lang="en-US" sz="1820" dirty="0"/>
              <a:t>. Many rural areas do not have </a:t>
            </a:r>
            <a:r>
              <a:rPr lang="en-US" sz="1820" dirty="0" smtClean="0"/>
              <a:t/>
            </a:r>
            <a:br>
              <a:rPr lang="en-US" sz="1820" dirty="0" smtClean="0"/>
            </a:br>
            <a:r>
              <a:rPr lang="en-US" sz="1820" dirty="0" smtClean="0"/>
              <a:t>access </a:t>
            </a:r>
            <a:r>
              <a:rPr lang="en-US" sz="1820" dirty="0"/>
              <a:t>to the </a:t>
            </a:r>
            <a:r>
              <a:rPr lang="en-US" sz="1820" dirty="0" smtClean="0"/>
              <a:t>4G </a:t>
            </a:r>
            <a:r>
              <a:rPr lang="en-US" sz="1820" dirty="0"/>
              <a:t>network, and </a:t>
            </a:r>
            <a:r>
              <a:rPr lang="en-US" sz="1820" dirty="0" smtClean="0"/>
              <a:t/>
            </a:r>
            <a:br>
              <a:rPr lang="en-US" sz="1820" dirty="0" smtClean="0"/>
            </a:br>
            <a:r>
              <a:rPr lang="en-US" sz="1820" dirty="0" smtClean="0"/>
              <a:t>sometimes </a:t>
            </a:r>
            <a:r>
              <a:rPr lang="en-US" sz="1820" dirty="0"/>
              <a:t>have little access to the </a:t>
            </a:r>
            <a:r>
              <a:rPr lang="en-US" sz="1820" dirty="0" smtClean="0"/>
              <a:t/>
            </a:r>
            <a:br>
              <a:rPr lang="en-US" sz="1820" dirty="0" smtClean="0"/>
            </a:br>
            <a:r>
              <a:rPr lang="en-US" sz="1820" dirty="0" smtClean="0"/>
              <a:t>3G network</a:t>
            </a:r>
            <a:r>
              <a:rPr lang="en-US" sz="1820" dirty="0"/>
              <a:t>. This greatly limits the </a:t>
            </a:r>
            <a:r>
              <a:rPr lang="en-US" sz="1820" dirty="0" smtClean="0"/>
              <a:t/>
            </a:r>
            <a:br>
              <a:rPr lang="en-US" sz="1820" dirty="0" smtClean="0"/>
            </a:br>
            <a:r>
              <a:rPr lang="en-US" sz="1820" dirty="0" smtClean="0"/>
              <a:t>internet </a:t>
            </a:r>
            <a:r>
              <a:rPr lang="en-US" sz="1820" dirty="0"/>
              <a:t>services that can </a:t>
            </a:r>
            <a:r>
              <a:rPr lang="en-US" sz="1820" dirty="0" smtClean="0"/>
              <a:t>be used with </a:t>
            </a:r>
            <a:br>
              <a:rPr lang="en-US" sz="1820" dirty="0" smtClean="0"/>
            </a:br>
            <a:r>
              <a:rPr lang="en-US" sz="1820" dirty="0" smtClean="0"/>
              <a:t>a </a:t>
            </a:r>
            <a:r>
              <a:rPr lang="en-US" sz="1820" dirty="0"/>
              <a:t>mobile telephone.</a:t>
            </a:r>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73</a:t>
            </a:r>
            <a:endParaRPr lang="en-GB" sz="1130" b="1" dirty="0">
              <a:latin typeface="Arial" panose="020B0604020202020204" pitchFamily="34" charset="0"/>
              <a:cs typeface="Arial" panose="020B0604020202020204" pitchFamily="34" charset="0"/>
            </a:endParaRPr>
          </a:p>
        </p:txBody>
      </p:sp>
      <p:pic>
        <p:nvPicPr>
          <p:cNvPr id="5122" name="Picture 2" descr="Image result for digital divide 3g 4g"/>
          <p:cNvPicPr>
            <a:picLocks noChangeAspect="1" noChangeArrowheads="1"/>
          </p:cNvPicPr>
          <p:nvPr/>
        </p:nvPicPr>
        <p:blipFill rotWithShape="1">
          <a:blip r:embed="rId3">
            <a:extLst>
              <a:ext uri="{28A0092B-C50C-407E-A947-70E740481C1C}">
                <a14:useLocalDpi xmlns:a14="http://schemas.microsoft.com/office/drawing/2010/main" val="0"/>
              </a:ext>
            </a:extLst>
          </a:blip>
          <a:srcRect l="2422" r="3079" b="18018"/>
          <a:stretch/>
        </p:blipFill>
        <p:spPr bwMode="auto">
          <a:xfrm>
            <a:off x="4932040" y="3973596"/>
            <a:ext cx="4032448" cy="2623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1291125"/>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34" name="Rectangle 33"/>
          <p:cNvSpPr/>
          <p:nvPr/>
        </p:nvSpPr>
        <p:spPr>
          <a:xfrm>
            <a:off x="179511" y="1124744"/>
            <a:ext cx="8784977" cy="5530745"/>
          </a:xfrm>
          <a:prstGeom prst="rect">
            <a:avLst/>
          </a:prstGeom>
        </p:spPr>
        <p:txBody>
          <a:bodyPr wrap="square">
            <a:spAutoFit/>
          </a:bodyPr>
          <a:lstStyle/>
          <a:p>
            <a:pPr>
              <a:buClr>
                <a:srgbClr val="0070C0"/>
              </a:buClr>
            </a:pPr>
            <a:r>
              <a:rPr lang="en-US" sz="1860" b="1" dirty="0" smtClean="0">
                <a:solidFill>
                  <a:schemeClr val="tx2"/>
                </a:solidFill>
              </a:rPr>
              <a:t>More </a:t>
            </a:r>
            <a:r>
              <a:rPr lang="en-US" sz="1860" b="1" dirty="0">
                <a:solidFill>
                  <a:schemeClr val="tx2"/>
                </a:solidFill>
              </a:rPr>
              <a:t>versus less industrially developed areas</a:t>
            </a:r>
          </a:p>
          <a:p>
            <a:pPr marL="361950" indent="-361950">
              <a:buClr>
                <a:srgbClr val="0070C0"/>
              </a:buClr>
              <a:buFont typeface="Wingdings 3" panose="05040102010807070707" pitchFamily="18" charset="2"/>
              <a:buChar char=""/>
            </a:pPr>
            <a:r>
              <a:rPr lang="en-US" sz="1860" dirty="0" smtClean="0"/>
              <a:t>The parts </a:t>
            </a:r>
            <a:r>
              <a:rPr lang="en-US" sz="1860" dirty="0"/>
              <a:t>of the world that have greater access to </a:t>
            </a:r>
            <a:r>
              <a:rPr lang="en-US" sz="1860" dirty="0" smtClean="0"/>
              <a:t>modern </a:t>
            </a:r>
            <a:r>
              <a:rPr lang="en-US" sz="1860" dirty="0"/>
              <a:t>technology are the USA, Europe and northern </a:t>
            </a:r>
            <a:r>
              <a:rPr lang="en-US" sz="1860" dirty="0" smtClean="0"/>
              <a:t>Asia. These </a:t>
            </a:r>
            <a:r>
              <a:rPr lang="en-US" sz="1860" dirty="0"/>
              <a:t>areas mostly consist of developed </a:t>
            </a:r>
            <a:r>
              <a:rPr lang="en-US" sz="1860" dirty="0" smtClean="0"/>
              <a:t>countries. Areas where </a:t>
            </a:r>
            <a:r>
              <a:rPr lang="en-US" sz="1860" dirty="0"/>
              <a:t>access is more restricted are in some parts of Africa, India and south Asia. These are areas that consist of countries that are less industrially </a:t>
            </a:r>
            <a:r>
              <a:rPr lang="en-US" sz="1860" dirty="0" smtClean="0"/>
              <a:t>developed.</a:t>
            </a:r>
          </a:p>
          <a:p>
            <a:pPr marL="361950" indent="-361950">
              <a:buClr>
                <a:srgbClr val="0070C0"/>
              </a:buClr>
              <a:buFont typeface="Wingdings 3" panose="05040102010807070707" pitchFamily="18" charset="2"/>
              <a:buChar char=""/>
            </a:pPr>
            <a:r>
              <a:rPr lang="en-US" sz="1860" dirty="0" smtClean="0"/>
              <a:t>This </a:t>
            </a:r>
            <a:r>
              <a:rPr lang="en-US" sz="1860" dirty="0"/>
              <a:t>is possibly because the less developed countries are having to use their financial resources to provide more important services and do not have the funds available to concentrate on the development of their technology services. </a:t>
            </a:r>
            <a:endParaRPr lang="en-US" sz="1860" dirty="0" smtClean="0"/>
          </a:p>
          <a:p>
            <a:pPr marL="361950" indent="-361950">
              <a:buClr>
                <a:srgbClr val="0070C0"/>
              </a:buClr>
              <a:buFont typeface="Wingdings 3" panose="05040102010807070707" pitchFamily="18" charset="2"/>
              <a:buChar char=""/>
            </a:pPr>
            <a:r>
              <a:rPr lang="en-US" sz="1860" dirty="0" smtClean="0"/>
              <a:t>The </a:t>
            </a:r>
            <a:r>
              <a:rPr lang="en-US" sz="1860" dirty="0"/>
              <a:t>start-up costs for these countries to build the infrastructure would be very great. This could put them at both a competitive and economic disadvantage. They may not have the ability to trade using modern technologies and therefore cannot access the same customer and supplier base as businesses in developed </a:t>
            </a:r>
            <a:r>
              <a:rPr lang="en-US" sz="1860" dirty="0" smtClean="0"/>
              <a:t>countries.</a:t>
            </a:r>
          </a:p>
          <a:p>
            <a:pPr marL="361950" indent="-361950">
              <a:buClr>
                <a:srgbClr val="0070C0"/>
              </a:buClr>
              <a:buFont typeface="Wingdings 3" panose="05040102010807070707" pitchFamily="18" charset="2"/>
              <a:buChar char=""/>
            </a:pPr>
            <a:r>
              <a:rPr lang="en-US" sz="1860" dirty="0" smtClean="0"/>
              <a:t>It </a:t>
            </a:r>
            <a:r>
              <a:rPr lang="en-US" sz="1860" dirty="0"/>
              <a:t>may also affect the level of education that can be provided as there may be a wealth of information unavailable to them that is accessed using the internet. This can have an impact on both the education and the skill level of people in those countries and prevent them from competing on an international level.</a:t>
            </a:r>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73</a:t>
            </a:r>
            <a:endParaRPr lang="en-GB" sz="113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4868663"/>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34" name="Rectangle 33"/>
          <p:cNvSpPr/>
          <p:nvPr/>
        </p:nvSpPr>
        <p:spPr>
          <a:xfrm>
            <a:off x="179511" y="1124744"/>
            <a:ext cx="8784977" cy="372410"/>
          </a:xfrm>
          <a:prstGeom prst="rect">
            <a:avLst/>
          </a:prstGeom>
        </p:spPr>
        <p:txBody>
          <a:bodyPr wrap="square">
            <a:spAutoFit/>
          </a:bodyPr>
          <a:lstStyle/>
          <a:p>
            <a:pPr>
              <a:buClr>
                <a:srgbClr val="0070C0"/>
              </a:buClr>
            </a:pPr>
            <a:r>
              <a:rPr lang="en-US" sz="1820" b="1" dirty="0" smtClean="0">
                <a:solidFill>
                  <a:schemeClr val="tx2"/>
                </a:solidFill>
              </a:rPr>
              <a:t>More </a:t>
            </a:r>
            <a:r>
              <a:rPr lang="en-US" sz="1820" b="1" dirty="0">
                <a:solidFill>
                  <a:schemeClr val="tx2"/>
                </a:solidFill>
              </a:rPr>
              <a:t>versus less industrially developed </a:t>
            </a:r>
            <a:r>
              <a:rPr lang="en-US" sz="1820" b="1" dirty="0" smtClean="0">
                <a:solidFill>
                  <a:schemeClr val="tx2"/>
                </a:solidFill>
              </a:rPr>
              <a:t>areas</a:t>
            </a:r>
            <a:endParaRPr lang="en-US" sz="1820" b="1" dirty="0">
              <a:solidFill>
                <a:schemeClr val="tx2"/>
              </a:solidFill>
            </a:endParaRPr>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73</a:t>
            </a:r>
            <a:endParaRPr lang="en-GB" sz="1130" b="1" dirty="0">
              <a:latin typeface="Arial" panose="020B0604020202020204" pitchFamily="34" charset="0"/>
              <a:cs typeface="Arial" panose="020B0604020202020204" pitchFamily="34" charset="0"/>
            </a:endParaRPr>
          </a:p>
        </p:txBody>
      </p:sp>
      <p:pic>
        <p:nvPicPr>
          <p:cNvPr id="6146" name="Picture 2" descr="Image result for digital divide world ma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0" y="1484784"/>
            <a:ext cx="8784978" cy="5192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0283250"/>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Key Concepts</a:t>
            </a:r>
            <a:endParaRPr lang="en-GB" b="1" dirty="0" smtClean="0"/>
          </a:p>
        </p:txBody>
      </p:sp>
      <p:sp>
        <p:nvSpPr>
          <p:cNvPr id="34" name="Rectangle 33"/>
          <p:cNvSpPr/>
          <p:nvPr/>
        </p:nvSpPr>
        <p:spPr>
          <a:xfrm>
            <a:off x="179512" y="1124744"/>
            <a:ext cx="8784976" cy="5647700"/>
          </a:xfrm>
          <a:prstGeom prst="rect">
            <a:avLst/>
          </a:prstGeom>
        </p:spPr>
        <p:txBody>
          <a:bodyPr wrap="square">
            <a:spAutoFit/>
          </a:bodyPr>
          <a:lstStyle/>
          <a:p>
            <a:pPr marL="439738" indent="-439738">
              <a:buClr>
                <a:srgbClr val="0070C0"/>
              </a:buClr>
              <a:buFont typeface="Wingdings 3" panose="05040102010807070707" pitchFamily="18" charset="2"/>
              <a:buChar char=""/>
            </a:pPr>
            <a:r>
              <a:rPr lang="en-US" sz="1900" dirty="0" smtClean="0"/>
              <a:t>As </a:t>
            </a:r>
            <a:r>
              <a:rPr lang="en-US" sz="1900" dirty="0"/>
              <a:t>a teacher, you will refer to these concepts again and again to help unify the subject and make sense </a:t>
            </a:r>
            <a:r>
              <a:rPr lang="en-US" sz="1900" dirty="0" smtClean="0"/>
              <a:t>of IT. </a:t>
            </a:r>
            <a:r>
              <a:rPr lang="en-US" sz="1900" dirty="0"/>
              <a:t>If mastered, learners can use the concepts to solve problems or to understand unfamiliar </a:t>
            </a:r>
            <a:r>
              <a:rPr lang="en-US" sz="1900" dirty="0" smtClean="0"/>
              <a:t>subject-related material</a:t>
            </a:r>
            <a:r>
              <a:rPr lang="en-US" sz="1900" dirty="0"/>
              <a:t>.</a:t>
            </a:r>
          </a:p>
          <a:p>
            <a:pPr marL="711200" indent="-271463">
              <a:buClr>
                <a:srgbClr val="0070C0"/>
              </a:buClr>
              <a:buFont typeface="Wingdings" panose="05000000000000000000" pitchFamily="2" charset="2"/>
              <a:buChar char="§"/>
            </a:pPr>
            <a:r>
              <a:rPr lang="en-US" sz="1900" b="1" dirty="0" smtClean="0"/>
              <a:t>Impact </a:t>
            </a:r>
            <a:r>
              <a:rPr lang="en-US" sz="1900" b="1" dirty="0"/>
              <a:t>of Information </a:t>
            </a:r>
            <a:r>
              <a:rPr lang="en-US" sz="1900" b="1" dirty="0" smtClean="0"/>
              <a:t>Technology</a:t>
            </a:r>
            <a:br>
              <a:rPr lang="en-US" sz="1900" b="1" dirty="0" smtClean="0"/>
            </a:br>
            <a:r>
              <a:rPr lang="en-US" sz="1900" dirty="0" smtClean="0"/>
              <a:t>Information </a:t>
            </a:r>
            <a:r>
              <a:rPr lang="en-US" sz="1900" dirty="0"/>
              <a:t>Technology (IT) is the application of technology to process </a:t>
            </a:r>
            <a:r>
              <a:rPr lang="en-US" sz="1900" dirty="0" smtClean="0"/>
              <a:t>information.</a:t>
            </a:r>
            <a:br>
              <a:rPr lang="en-US" sz="1900" dirty="0" smtClean="0"/>
            </a:br>
            <a:r>
              <a:rPr lang="en-US" sz="1900" dirty="0" smtClean="0"/>
              <a:t>The </a:t>
            </a:r>
            <a:r>
              <a:rPr lang="en-US" sz="1900" dirty="0"/>
              <a:t>impact of IT on all aspects of everyday life is immense. The enormity of the impact can be seen </a:t>
            </a:r>
            <a:r>
              <a:rPr lang="en-US" sz="1900" dirty="0" smtClean="0"/>
              <a:t>in industry </a:t>
            </a:r>
            <a:r>
              <a:rPr lang="en-US" sz="1900" dirty="0"/>
              <a:t>and commerce, transport, leisure, medicine and the home. The impact on the work force is </a:t>
            </a:r>
            <a:r>
              <a:rPr lang="en-US" sz="1900" dirty="0" smtClean="0"/>
              <a:t>a very </a:t>
            </a:r>
            <a:r>
              <a:rPr lang="en-US" sz="1900" dirty="0"/>
              <a:t>important factor to consider and communications using new technologies have made the </a:t>
            </a:r>
            <a:r>
              <a:rPr lang="en-US" sz="1900" dirty="0" smtClean="0"/>
              <a:t>World seem </a:t>
            </a:r>
            <a:r>
              <a:rPr lang="en-US" sz="1900" dirty="0"/>
              <a:t>smaller.</a:t>
            </a:r>
          </a:p>
          <a:p>
            <a:pPr marL="711200" indent="-271463">
              <a:buClr>
                <a:srgbClr val="0070C0"/>
              </a:buClr>
              <a:buFont typeface="Wingdings" panose="05000000000000000000" pitchFamily="2" charset="2"/>
              <a:buChar char="§"/>
            </a:pPr>
            <a:r>
              <a:rPr lang="en-US" sz="1900" b="1" dirty="0" smtClean="0"/>
              <a:t>Hardware </a:t>
            </a:r>
            <a:r>
              <a:rPr lang="en-US" sz="1900" b="1" dirty="0"/>
              <a:t>and </a:t>
            </a:r>
            <a:r>
              <a:rPr lang="en-US" sz="1900" b="1" dirty="0" smtClean="0"/>
              <a:t>software</a:t>
            </a:r>
            <a:br>
              <a:rPr lang="en-US" sz="1900" b="1" dirty="0" smtClean="0"/>
            </a:br>
            <a:r>
              <a:rPr lang="en-US" sz="1900" dirty="0" smtClean="0"/>
              <a:t>Many </a:t>
            </a:r>
            <a:r>
              <a:rPr lang="en-US" sz="1900" dirty="0"/>
              <a:t>hardware components and software applications are used in IT systems. It is important </a:t>
            </a:r>
            <a:r>
              <a:rPr lang="en-US" sz="1900" dirty="0" smtClean="0"/>
              <a:t>to understand </a:t>
            </a:r>
            <a:r>
              <a:rPr lang="en-US" sz="1900" dirty="0"/>
              <a:t>how these work, and how they interact with each other and within our environment.</a:t>
            </a:r>
          </a:p>
          <a:p>
            <a:pPr marL="711200" indent="-271463">
              <a:buClr>
                <a:srgbClr val="0070C0"/>
              </a:buClr>
              <a:buFont typeface="Wingdings" panose="05000000000000000000" pitchFamily="2" charset="2"/>
              <a:buChar char="§"/>
            </a:pPr>
            <a:r>
              <a:rPr lang="en-US" sz="1900" b="1" dirty="0" smtClean="0"/>
              <a:t>Network</a:t>
            </a:r>
            <a:br>
              <a:rPr lang="en-US" sz="1900" b="1" dirty="0" smtClean="0"/>
            </a:br>
            <a:r>
              <a:rPr lang="en-US" sz="1900" dirty="0" smtClean="0"/>
              <a:t>Computer </a:t>
            </a:r>
            <a:r>
              <a:rPr lang="en-US" sz="1900" dirty="0"/>
              <a:t>systems can be connected together to form networks allowing them to share resources.</a:t>
            </a: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34" name="Rectangle 33"/>
          <p:cNvSpPr/>
          <p:nvPr/>
        </p:nvSpPr>
        <p:spPr>
          <a:xfrm>
            <a:off x="179511" y="1124744"/>
            <a:ext cx="6336705" cy="5632311"/>
          </a:xfrm>
          <a:prstGeom prst="rect">
            <a:avLst/>
          </a:prstGeom>
        </p:spPr>
        <p:txBody>
          <a:bodyPr wrap="square">
            <a:spAutoFit/>
          </a:bodyPr>
          <a:lstStyle/>
          <a:p>
            <a:pPr>
              <a:buClr>
                <a:srgbClr val="0070C0"/>
              </a:buClr>
            </a:pPr>
            <a:r>
              <a:rPr lang="en-US" sz="2000" b="1" dirty="0">
                <a:solidFill>
                  <a:schemeClr val="tx2"/>
                </a:solidFill>
              </a:rPr>
              <a:t>Socio-economic groups</a:t>
            </a:r>
          </a:p>
          <a:p>
            <a:pPr marL="361950" indent="-361950">
              <a:buClr>
                <a:srgbClr val="0070C0"/>
              </a:buClr>
              <a:buFont typeface="Wingdings 3" panose="05040102010807070707" pitchFamily="18" charset="2"/>
              <a:buChar char=""/>
            </a:pPr>
            <a:r>
              <a:rPr lang="en-US" sz="2000" dirty="0"/>
              <a:t>The rich/poor digital divide can also occur in more developed countries. Richer people are able to afford access to high-speed internet connections and expensive advances in technology. The poorer members of society may not be able to afford access to these services and levels of </a:t>
            </a:r>
            <a:r>
              <a:rPr lang="en-US" sz="2000" dirty="0" smtClean="0"/>
              <a:t>technology.</a:t>
            </a:r>
          </a:p>
          <a:p>
            <a:pPr marL="361950" indent="-361950">
              <a:buClr>
                <a:srgbClr val="0070C0"/>
              </a:buClr>
              <a:buFont typeface="Wingdings 3" panose="05040102010807070707" pitchFamily="18" charset="2"/>
              <a:buChar char=""/>
            </a:pPr>
            <a:r>
              <a:rPr lang="en-US" sz="2000" dirty="0" smtClean="0"/>
              <a:t>This </a:t>
            </a:r>
            <a:r>
              <a:rPr lang="en-US" sz="2000" dirty="0"/>
              <a:t>can have an impact on their level of education and ecommerce, essentially creating a greater divide. A great number of companies are moving their business to the internet and new businesses are being developed that operate using only the internet. </a:t>
            </a:r>
            <a:endParaRPr lang="en-US" sz="2000" dirty="0" smtClean="0"/>
          </a:p>
          <a:p>
            <a:pPr marL="361950" indent="-361950">
              <a:buClr>
                <a:srgbClr val="0070C0"/>
              </a:buClr>
              <a:buFont typeface="Wingdings 3" panose="05040102010807070707" pitchFamily="18" charset="2"/>
              <a:buChar char=""/>
            </a:pPr>
            <a:r>
              <a:rPr lang="en-US" sz="2000" dirty="0" smtClean="0"/>
              <a:t>There </a:t>
            </a:r>
            <a:r>
              <a:rPr lang="en-US" sz="2000" dirty="0"/>
              <a:t>is a wealth of information available to users of the internet and a vast social network exists. The inability to access the internet creates a significant divide between rich and poor people and between countries across the world.</a:t>
            </a:r>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73</a:t>
            </a:r>
            <a:endParaRPr lang="en-GB" sz="1130" b="1" dirty="0">
              <a:latin typeface="Arial" panose="020B0604020202020204" pitchFamily="34" charset="0"/>
              <a:cs typeface="Arial" panose="020B0604020202020204" pitchFamily="34" charset="0"/>
            </a:endParaRPr>
          </a:p>
        </p:txBody>
      </p:sp>
      <p:pic>
        <p:nvPicPr>
          <p:cNvPr id="8194" name="Picture 2" descr="Image result for digital divide socio economic gro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1124744"/>
            <a:ext cx="2412901" cy="232987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516216" y="3580371"/>
            <a:ext cx="2412901" cy="3043141"/>
          </a:xfrm>
          <a:prstGeom prst="rect">
            <a:avLst/>
          </a:prstGeom>
          <a:solidFill>
            <a:srgbClr val="FF8B8B"/>
          </a:solidFill>
          <a:ln w="57150">
            <a:solidFill>
              <a:srgbClr val="B21212"/>
            </a:solidFill>
          </a:ln>
        </p:spPr>
        <p:txBody>
          <a:bodyPr wrap="square" rtlCol="0">
            <a:spAutoFit/>
          </a:bodyPr>
          <a:lstStyle/>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3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375" dirty="0"/>
          </a:p>
          <a:p>
            <a:pPr>
              <a:buClr>
                <a:schemeClr val="tx2">
                  <a:lumMod val="75000"/>
                </a:schemeClr>
              </a:buClr>
            </a:pPr>
            <a:r>
              <a:rPr lang="en-US" sz="1900" dirty="0"/>
              <a:t>A great number of companies are moving their business to the internet and new businesses are developing that operate using only the internet.</a:t>
            </a:r>
          </a:p>
        </p:txBody>
      </p:sp>
      <p:sp>
        <p:nvSpPr>
          <p:cNvPr id="7" name="Oval 6"/>
          <p:cNvSpPr/>
          <p:nvPr/>
        </p:nvSpPr>
        <p:spPr>
          <a:xfrm rot="2372960">
            <a:off x="8688712" y="3401274"/>
            <a:ext cx="416041" cy="416041"/>
          </a:xfrm>
          <a:prstGeom prst="ellipse">
            <a:avLst/>
          </a:prstGeom>
          <a:solidFill>
            <a:srgbClr val="FF8B8B"/>
          </a:solidFill>
          <a:ln>
            <a:solidFill>
              <a:srgbClr val="FF8B8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000" b="1" dirty="0">
                <a:solidFill>
                  <a:schemeClr val="bg1"/>
                </a:solidFill>
                <a:sym typeface="Wingdings" panose="05000000000000000000" pitchFamily="2" charset="2"/>
              </a:rPr>
              <a:t>?</a:t>
            </a:r>
            <a:endParaRPr lang="en-GB" sz="2000" b="1" dirty="0">
              <a:solidFill>
                <a:schemeClr val="bg1"/>
              </a:solidFill>
            </a:endParaRPr>
          </a:p>
        </p:txBody>
      </p:sp>
      <p:sp>
        <p:nvSpPr>
          <p:cNvPr id="8" name="TextBox 7"/>
          <p:cNvSpPr txBox="1"/>
          <p:nvPr/>
        </p:nvSpPr>
        <p:spPr>
          <a:xfrm>
            <a:off x="6534218" y="3563058"/>
            <a:ext cx="1134126"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tx2">
              <a:lumMod val="75000"/>
            </a:schemeClr>
          </a:solidFill>
        </p:spPr>
        <p:txBody>
          <a:bodyPr wrap="square" rtlCol="0">
            <a:spAutoFit/>
          </a:bodyPr>
          <a:lstStyle/>
          <a:p>
            <a:r>
              <a:rPr lang="en-GB" b="1" dirty="0" smtClean="0">
                <a:solidFill>
                  <a:schemeClr val="bg1"/>
                </a:solidFill>
              </a:rPr>
              <a:t>Tip</a:t>
            </a:r>
            <a:endParaRPr lang="en-GB" b="1" dirty="0">
              <a:solidFill>
                <a:schemeClr val="bg1"/>
              </a:solidFill>
            </a:endParaRPr>
          </a:p>
        </p:txBody>
      </p:sp>
    </p:spTree>
    <p:extLst>
      <p:ext uri="{BB962C8B-B14F-4D97-AF65-F5344CB8AC3E}">
        <p14:creationId xmlns:p14="http://schemas.microsoft.com/office/powerpoint/2010/main" val="525670056"/>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34" name="Rectangle 33"/>
          <p:cNvSpPr/>
          <p:nvPr/>
        </p:nvSpPr>
        <p:spPr>
          <a:xfrm>
            <a:off x="179511" y="1124744"/>
            <a:ext cx="6192689" cy="5262979"/>
          </a:xfrm>
          <a:prstGeom prst="rect">
            <a:avLst/>
          </a:prstGeom>
        </p:spPr>
        <p:txBody>
          <a:bodyPr wrap="square">
            <a:spAutoFit/>
          </a:bodyPr>
          <a:lstStyle/>
          <a:p>
            <a:pPr>
              <a:buClr>
                <a:srgbClr val="0070C0"/>
              </a:buClr>
            </a:pPr>
            <a:r>
              <a:rPr lang="en-US" sz="2400" b="1" dirty="0">
                <a:solidFill>
                  <a:schemeClr val="tx2"/>
                </a:solidFill>
              </a:rPr>
              <a:t>High versus low performing technologies</a:t>
            </a:r>
          </a:p>
          <a:p>
            <a:pPr marL="361950" indent="-361950">
              <a:buClr>
                <a:srgbClr val="0070C0"/>
              </a:buClr>
              <a:buFont typeface="Wingdings 3" panose="05040102010807070707" pitchFamily="18" charset="2"/>
              <a:buChar char=""/>
            </a:pPr>
            <a:r>
              <a:rPr lang="en-US" sz="2400" dirty="0"/>
              <a:t>A digital divide can also occur between people who have higher and lower performing technologies. Those who are able to afford mobile devices with high performance capabilities may be able to enjoy a better experience than those who have lower </a:t>
            </a:r>
            <a:r>
              <a:rPr lang="en-US" sz="2400" dirty="0" smtClean="0"/>
              <a:t>performing technologies.</a:t>
            </a:r>
          </a:p>
          <a:p>
            <a:pPr marL="361950" indent="-361950">
              <a:buClr>
                <a:srgbClr val="0070C0"/>
              </a:buClr>
              <a:buFont typeface="Wingdings 3" panose="05040102010807070707" pitchFamily="18" charset="2"/>
              <a:buChar char=""/>
            </a:pPr>
            <a:r>
              <a:rPr lang="en-US" sz="2400" dirty="0"/>
              <a:t>They may be able to watch movies and stream music without interference and at a much higher quality than those with technologies that do not have the processing power to handle the high level of bandwidth needed for this.</a:t>
            </a:r>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74</a:t>
            </a:r>
            <a:endParaRPr lang="en-GB" sz="1130" b="1" dirty="0">
              <a:latin typeface="Arial" panose="020B0604020202020204" pitchFamily="34" charset="0"/>
              <a:cs typeface="Arial" panose="020B0604020202020204" pitchFamily="34" charset="0"/>
            </a:endParaRPr>
          </a:p>
        </p:txBody>
      </p:sp>
      <p:sp>
        <p:nvSpPr>
          <p:cNvPr id="6" name="TextBox 5"/>
          <p:cNvSpPr txBox="1"/>
          <p:nvPr/>
        </p:nvSpPr>
        <p:spPr>
          <a:xfrm>
            <a:off x="6372200" y="1182303"/>
            <a:ext cx="2556917" cy="2873864"/>
          </a:xfrm>
          <a:prstGeom prst="rect">
            <a:avLst/>
          </a:prstGeom>
          <a:solidFill>
            <a:srgbClr val="FF8B8B"/>
          </a:solidFill>
          <a:ln w="57150">
            <a:solidFill>
              <a:srgbClr val="B21212"/>
            </a:solidFill>
          </a:ln>
        </p:spPr>
        <p:txBody>
          <a:bodyPr wrap="square" rtlCol="0">
            <a:spAutoFit/>
          </a:bodyPr>
          <a:lstStyle/>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3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100" dirty="0"/>
          </a:p>
          <a:p>
            <a:pPr>
              <a:buClr>
                <a:schemeClr val="tx2">
                  <a:lumMod val="75000"/>
                </a:schemeClr>
              </a:buClr>
            </a:pPr>
            <a:endParaRPr lang="en-US" sz="375" dirty="0"/>
          </a:p>
          <a:p>
            <a:pPr>
              <a:buClr>
                <a:schemeClr val="tx2">
                  <a:lumMod val="75000"/>
                </a:schemeClr>
              </a:buClr>
            </a:pPr>
            <a:r>
              <a:rPr lang="en-US" sz="2000" dirty="0" smtClean="0"/>
              <a:t>An increased level of experience when using technology may lead to a better lifestyle for those who can afford high performance technologies.</a:t>
            </a:r>
            <a:endParaRPr lang="en-US" sz="2000" dirty="0"/>
          </a:p>
        </p:txBody>
      </p:sp>
      <p:sp>
        <p:nvSpPr>
          <p:cNvPr id="7" name="Oval 6"/>
          <p:cNvSpPr/>
          <p:nvPr/>
        </p:nvSpPr>
        <p:spPr>
          <a:xfrm rot="2372960">
            <a:off x="8688712" y="1003206"/>
            <a:ext cx="416041" cy="416041"/>
          </a:xfrm>
          <a:prstGeom prst="ellipse">
            <a:avLst/>
          </a:prstGeom>
          <a:solidFill>
            <a:srgbClr val="FF8B8B"/>
          </a:solidFill>
          <a:ln>
            <a:solidFill>
              <a:srgbClr val="FF8B8B"/>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000" b="1" dirty="0">
                <a:solidFill>
                  <a:schemeClr val="bg1"/>
                </a:solidFill>
                <a:sym typeface="Wingdings" panose="05000000000000000000" pitchFamily="2" charset="2"/>
              </a:rPr>
              <a:t>?</a:t>
            </a:r>
            <a:endParaRPr lang="en-GB" sz="2000" b="1" dirty="0">
              <a:solidFill>
                <a:schemeClr val="bg1"/>
              </a:solidFill>
            </a:endParaRPr>
          </a:p>
        </p:txBody>
      </p:sp>
      <p:sp>
        <p:nvSpPr>
          <p:cNvPr id="8" name="TextBox 7"/>
          <p:cNvSpPr txBox="1"/>
          <p:nvPr/>
        </p:nvSpPr>
        <p:spPr>
          <a:xfrm>
            <a:off x="6372200" y="1164990"/>
            <a:ext cx="1134126"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tx2">
              <a:lumMod val="75000"/>
            </a:schemeClr>
          </a:solidFill>
        </p:spPr>
        <p:txBody>
          <a:bodyPr wrap="square" rtlCol="0">
            <a:spAutoFit/>
          </a:bodyPr>
          <a:lstStyle/>
          <a:p>
            <a:r>
              <a:rPr lang="en-GB" b="1" dirty="0" smtClean="0">
                <a:solidFill>
                  <a:schemeClr val="bg1"/>
                </a:solidFill>
              </a:rPr>
              <a:t>Tip</a:t>
            </a:r>
            <a:endParaRPr lang="en-GB" b="1" dirty="0">
              <a:solidFill>
                <a:schemeClr val="bg1"/>
              </a:solidFill>
            </a:endParaRPr>
          </a:p>
        </p:txBody>
      </p:sp>
      <p:sp>
        <p:nvSpPr>
          <p:cNvPr id="12" name="Rectangle 11"/>
          <p:cNvSpPr/>
          <p:nvPr/>
        </p:nvSpPr>
        <p:spPr>
          <a:xfrm>
            <a:off x="6372200" y="4350583"/>
            <a:ext cx="2556917" cy="2246769"/>
          </a:xfrm>
          <a:prstGeom prst="rect">
            <a:avLst/>
          </a:prstGeom>
          <a:solidFill>
            <a:schemeClr val="accent1">
              <a:lumMod val="20000"/>
              <a:lumOff val="80000"/>
            </a:schemeClr>
          </a:solidFill>
          <a:ln w="57150">
            <a:solidFill>
              <a:srgbClr val="002060"/>
            </a:solidFill>
          </a:ln>
        </p:spPr>
        <p:txBody>
          <a:bodyPr wrap="square">
            <a:spAutoFit/>
          </a:bodyPr>
          <a:lstStyle/>
          <a:p>
            <a:r>
              <a:rPr lang="en-US" sz="2000" b="1" dirty="0">
                <a:solidFill>
                  <a:srgbClr val="C00000"/>
                </a:solidFill>
              </a:rPr>
              <a:t>Discussion Point</a:t>
            </a:r>
          </a:p>
          <a:p>
            <a:r>
              <a:rPr lang="en-US" sz="2000" dirty="0"/>
              <a:t>Find out about the digital divide that occurs in your country. What could be done to decrease this level of divide?</a:t>
            </a:r>
            <a:endParaRPr lang="en-GB" sz="2000" u="sng" dirty="0">
              <a:solidFill>
                <a:srgbClr val="FF0000"/>
              </a:solidFill>
              <a:latin typeface="Arial" panose="020B0604020202020204" pitchFamily="34" charset="0"/>
              <a:cs typeface="Arial" panose="020B0604020202020204" pitchFamily="34" charset="0"/>
            </a:endParaRPr>
          </a:p>
        </p:txBody>
      </p:sp>
      <p:sp>
        <p:nvSpPr>
          <p:cNvPr id="13" name="Oval 12"/>
          <p:cNvSpPr/>
          <p:nvPr/>
        </p:nvSpPr>
        <p:spPr>
          <a:xfrm rot="1078849">
            <a:off x="8699569" y="4223936"/>
            <a:ext cx="405810" cy="379306"/>
          </a:xfrm>
          <a:prstGeom prst="ellipse">
            <a:avLst/>
          </a:prstGeom>
          <a:solidFill>
            <a:srgbClr val="FFCCCC"/>
          </a:solid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002060"/>
                </a:solidFill>
                <a:latin typeface="Arial" panose="020B0604020202020204" pitchFamily="34" charset="0"/>
                <a:cs typeface="Arial" panose="020B0604020202020204" pitchFamily="34" charset="0"/>
              </a:rPr>
              <a:t>!</a:t>
            </a:r>
            <a:endParaRPr lang="en-GB" sz="195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93881008"/>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74</a:t>
            </a:r>
            <a:endParaRPr lang="en-GB" sz="1130" b="1" dirty="0">
              <a:latin typeface="Arial" panose="020B0604020202020204" pitchFamily="34" charset="0"/>
              <a:cs typeface="Arial" panose="020B0604020202020204" pitchFamily="34" charset="0"/>
            </a:endParaRPr>
          </a:p>
        </p:txBody>
      </p:sp>
      <p:pic>
        <p:nvPicPr>
          <p:cNvPr id="9218" name="Picture 2" descr="Image result for internet users as a percentage of popul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1124744"/>
            <a:ext cx="8784976" cy="511256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29296" y="6309320"/>
            <a:ext cx="8835192" cy="369332"/>
          </a:xfrm>
          <a:prstGeom prst="rect">
            <a:avLst/>
          </a:prstGeom>
        </p:spPr>
        <p:txBody>
          <a:bodyPr wrap="square">
            <a:spAutoFit/>
          </a:bodyPr>
          <a:lstStyle/>
          <a:p>
            <a:r>
              <a:rPr lang="en-US" b="1" dirty="0"/>
              <a:t>Figure 5.02 </a:t>
            </a:r>
            <a:r>
              <a:rPr lang="en-US" dirty="0"/>
              <a:t>- Internet users in </a:t>
            </a:r>
            <a:r>
              <a:rPr lang="en-US" dirty="0" smtClean="0"/>
              <a:t>2016 </a:t>
            </a:r>
            <a:r>
              <a:rPr lang="en-US" dirty="0"/>
              <a:t>as a percentage of the country’s population.</a:t>
            </a:r>
            <a:endParaRPr lang="en-GB" dirty="0"/>
          </a:p>
        </p:txBody>
      </p:sp>
    </p:spTree>
    <p:extLst>
      <p:ext uri="{BB962C8B-B14F-4D97-AF65-F5344CB8AC3E}">
        <p14:creationId xmlns:p14="http://schemas.microsoft.com/office/powerpoint/2010/main" val="2888761893"/>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74</a:t>
            </a:r>
            <a:endParaRPr lang="en-GB" sz="1130" b="1" dirty="0">
              <a:latin typeface="Arial" panose="020B0604020202020204" pitchFamily="34" charset="0"/>
              <a:cs typeface="Arial" panose="020B0604020202020204" pitchFamily="34" charset="0"/>
            </a:endParaRPr>
          </a:p>
        </p:txBody>
      </p:sp>
      <p:sp>
        <p:nvSpPr>
          <p:cNvPr id="10" name="TextBox 9"/>
          <p:cNvSpPr txBox="1"/>
          <p:nvPr/>
        </p:nvSpPr>
        <p:spPr>
          <a:xfrm>
            <a:off x="179512" y="1129888"/>
            <a:ext cx="144003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1" name="TextBox 10"/>
          <p:cNvSpPr txBox="1"/>
          <p:nvPr/>
        </p:nvSpPr>
        <p:spPr>
          <a:xfrm>
            <a:off x="179512" y="1124744"/>
            <a:ext cx="8784976" cy="5558445"/>
          </a:xfrm>
          <a:prstGeom prst="rect">
            <a:avLst/>
          </a:prstGeom>
          <a:noFill/>
          <a:ln w="38100">
            <a:solidFill>
              <a:schemeClr val="accent6">
                <a:lumMod val="75000"/>
              </a:schemeClr>
            </a:solidFill>
          </a:ln>
        </p:spPr>
        <p:txBody>
          <a:bodyPr wrap="square" rIns="27000" rtlCol="0">
            <a:spAutoFit/>
          </a:bodyPr>
          <a:lstStyle/>
          <a:p>
            <a:pPr algn="ctr"/>
            <a:endParaRPr lang="en-GB" sz="2400" dirty="0"/>
          </a:p>
          <a:p>
            <a:pPr>
              <a:tabLst>
                <a:tab pos="2018110" algn="ctr"/>
              </a:tabLst>
            </a:pPr>
            <a:r>
              <a:rPr lang="en-US" sz="1840" b="1" dirty="0">
                <a:solidFill>
                  <a:schemeClr val="tx2"/>
                </a:solidFill>
              </a:rPr>
              <a:t>The digital divide in the United Kingdom (UK)</a:t>
            </a:r>
          </a:p>
          <a:p>
            <a:pPr marL="361950" indent="-361950">
              <a:buClr>
                <a:schemeClr val="tx2"/>
              </a:buClr>
              <a:buFont typeface="Wingdings 3" panose="05040102010807070707" pitchFamily="18" charset="2"/>
              <a:buChar char=""/>
              <a:tabLst>
                <a:tab pos="2018110" algn="ctr"/>
              </a:tabLst>
            </a:pPr>
            <a:r>
              <a:rPr lang="en-US" sz="1840" dirty="0"/>
              <a:t>The UK enjoys modern digital communication networks. As of 2014, commercial mobile networks claimed to provide telephone and 3G internet access to 99% of the population, and 4G services to 41%. Additionally, a report by the UK’s telecommunications regulator, </a:t>
            </a:r>
            <a:r>
              <a:rPr lang="en-US" sz="1840" dirty="0" err="1"/>
              <a:t>Ofcom</a:t>
            </a:r>
            <a:r>
              <a:rPr lang="en-US" sz="1840" dirty="0"/>
              <a:t>, revealed that 78% of the country’s population had </a:t>
            </a:r>
            <a:r>
              <a:rPr lang="en-US" sz="1840" dirty="0" smtClean="0"/>
              <a:t>access</a:t>
            </a:r>
            <a:r>
              <a:rPr lang="en-GB" sz="1840" dirty="0"/>
              <a:t> </a:t>
            </a:r>
            <a:r>
              <a:rPr lang="en-US" sz="1840" dirty="0"/>
              <a:t>to broadband with speeds of at least 30 Mbps, with 82% of households having a wired internet connection.</a:t>
            </a:r>
          </a:p>
          <a:p>
            <a:pPr marL="361950" indent="-361950">
              <a:buClr>
                <a:schemeClr val="tx2"/>
              </a:buClr>
              <a:buFont typeface="Wingdings 3" panose="05040102010807070707" pitchFamily="18" charset="2"/>
              <a:buChar char=""/>
              <a:tabLst>
                <a:tab pos="2018110" algn="ctr"/>
              </a:tabLst>
            </a:pPr>
            <a:r>
              <a:rPr lang="en-US" sz="1840" dirty="0"/>
              <a:t>The use of modern technology in the UK is widespread and wide-ranging. Devices such as PCs, laptops, tablets and smartphones are used throughout industry, education, government, military, police and fire services. Ecommerce is common, with 1 in 4 people shopping online at least once per week. In 2014 the value of goods purchased online exceeded $100 billion.</a:t>
            </a:r>
          </a:p>
          <a:p>
            <a:pPr marL="361950" indent="-361950">
              <a:buClr>
                <a:schemeClr val="tx2"/>
              </a:buClr>
              <a:buFont typeface="Wingdings 3" panose="05040102010807070707" pitchFamily="18" charset="2"/>
              <a:buChar char=""/>
              <a:tabLst>
                <a:tab pos="2018110" algn="ctr"/>
              </a:tabLst>
            </a:pPr>
            <a:r>
              <a:rPr lang="en-US" sz="1840" dirty="0"/>
              <a:t>Schools, colleges and universities enjoy modern technology, with broadband internet connections, wireless coverage, laptops and tablet devices. The country’s National Health Service makes extensive use of these facilities to provide fast and accurate health assessments and diagnoses. Additionally, many hospitals and clinics provide information on websites about their quality of care and allow outpatients to book appointments online.</a:t>
            </a:r>
            <a:endParaRPr lang="en-GB" sz="1840" dirty="0" smtClean="0"/>
          </a:p>
        </p:txBody>
      </p:sp>
    </p:spTree>
    <p:extLst>
      <p:ext uri="{BB962C8B-B14F-4D97-AF65-F5344CB8AC3E}">
        <p14:creationId xmlns:p14="http://schemas.microsoft.com/office/powerpoint/2010/main" val="3356202071"/>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75</a:t>
            </a:r>
            <a:endParaRPr lang="en-GB" sz="1130" b="1" dirty="0">
              <a:latin typeface="Arial" panose="020B0604020202020204" pitchFamily="34" charset="0"/>
              <a:cs typeface="Arial" panose="020B0604020202020204" pitchFamily="34" charset="0"/>
            </a:endParaRPr>
          </a:p>
        </p:txBody>
      </p:sp>
      <p:sp>
        <p:nvSpPr>
          <p:cNvPr id="10" name="TextBox 9"/>
          <p:cNvSpPr txBox="1"/>
          <p:nvPr/>
        </p:nvSpPr>
        <p:spPr>
          <a:xfrm>
            <a:off x="179512" y="1129888"/>
            <a:ext cx="144003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1" name="TextBox 10"/>
          <p:cNvSpPr txBox="1"/>
          <p:nvPr/>
        </p:nvSpPr>
        <p:spPr>
          <a:xfrm>
            <a:off x="179512" y="1124744"/>
            <a:ext cx="8784976" cy="5632311"/>
          </a:xfrm>
          <a:prstGeom prst="rect">
            <a:avLst/>
          </a:prstGeom>
          <a:noFill/>
          <a:ln w="38100">
            <a:solidFill>
              <a:schemeClr val="accent6">
                <a:lumMod val="75000"/>
              </a:schemeClr>
            </a:solidFill>
          </a:ln>
        </p:spPr>
        <p:txBody>
          <a:bodyPr wrap="square" rIns="27000" rtlCol="0">
            <a:spAutoFit/>
          </a:bodyPr>
          <a:lstStyle/>
          <a:p>
            <a:pPr algn="ctr"/>
            <a:endParaRPr lang="en-GB" sz="2400" dirty="0"/>
          </a:p>
          <a:p>
            <a:pPr>
              <a:tabLst>
                <a:tab pos="2018110" algn="ctr"/>
              </a:tabLst>
            </a:pPr>
            <a:r>
              <a:rPr lang="en-US" sz="1600" b="1" dirty="0">
                <a:solidFill>
                  <a:schemeClr val="tx2"/>
                </a:solidFill>
              </a:rPr>
              <a:t>The digital divide in the United Kingdom (UK)</a:t>
            </a:r>
          </a:p>
          <a:p>
            <a:pPr marL="285750" indent="-285750">
              <a:buClr>
                <a:schemeClr val="tx2"/>
              </a:buClr>
              <a:buFont typeface="Wingdings 3" panose="05040102010807070707" pitchFamily="18" charset="2"/>
              <a:buChar char=""/>
              <a:tabLst>
                <a:tab pos="2018110" algn="ctr"/>
              </a:tabLst>
            </a:pPr>
            <a:r>
              <a:rPr lang="en-US" sz="1600" dirty="0"/>
              <a:t>However, the digital divide exists in the UK and in several ways. For example:</a:t>
            </a:r>
          </a:p>
          <a:p>
            <a:pPr marL="534988" indent="-285750">
              <a:buClr>
                <a:schemeClr val="tx2"/>
              </a:buClr>
              <a:buFont typeface="Wingdings" panose="05000000000000000000" pitchFamily="2" charset="2"/>
              <a:buChar char="§"/>
              <a:tabLst>
                <a:tab pos="2018110" algn="ctr"/>
              </a:tabLst>
            </a:pPr>
            <a:r>
              <a:rPr lang="en-US" sz="1600" dirty="0" smtClean="0"/>
              <a:t>In </a:t>
            </a:r>
            <a:r>
              <a:rPr lang="en-US" sz="1600" dirty="0"/>
              <a:t>2015 the country’s Office for National Statistics (ONS) reported that 11% (5.9 million) of the country’s adult population had never used the internet. Many of these adults were aged 75 and over. In the </a:t>
            </a:r>
            <a:r>
              <a:rPr lang="en-US" sz="1600" dirty="0" smtClean="0"/>
              <a:t>same year the </a:t>
            </a:r>
            <a:r>
              <a:rPr lang="en-US" sz="1600" dirty="0"/>
              <a:t>Royal Geographical Society reported that 39% of people without internet access were aged 65 or over.</a:t>
            </a:r>
          </a:p>
          <a:p>
            <a:pPr marL="534988" indent="-285750">
              <a:buClr>
                <a:schemeClr val="tx2"/>
              </a:buClr>
              <a:buFont typeface="Wingdings" panose="05000000000000000000" pitchFamily="2" charset="2"/>
              <a:buChar char="§"/>
              <a:tabLst>
                <a:tab pos="2018110" algn="ctr"/>
              </a:tabLst>
            </a:pPr>
            <a:r>
              <a:rPr lang="en-US" sz="1600" dirty="0" smtClean="0"/>
              <a:t>The </a:t>
            </a:r>
            <a:r>
              <a:rPr lang="en-US" sz="1600" dirty="0"/>
              <a:t>ONS found that only 68% of adults with physical impairments were recent internet users, compared with 92% of those who were not disabled. Sometimes this was due to a lack of, suitable facilities being available, such as a braille keyboard for a visually impaired user.</a:t>
            </a:r>
          </a:p>
          <a:p>
            <a:pPr marL="534988" indent="-285750">
              <a:buClr>
                <a:schemeClr val="tx2"/>
              </a:buClr>
              <a:buFont typeface="Wingdings" panose="05000000000000000000" pitchFamily="2" charset="2"/>
              <a:buChar char="§"/>
              <a:tabLst>
                <a:tab pos="2018110" algn="ctr"/>
              </a:tabLst>
            </a:pPr>
            <a:r>
              <a:rPr lang="en-US" sz="1600" dirty="0" smtClean="0"/>
              <a:t>The </a:t>
            </a:r>
            <a:r>
              <a:rPr lang="en-US" sz="1600" dirty="0"/>
              <a:t>UK suffers a divide caused by the cost of services. Although mobile network coverage is extensive, many mobile phone payment packages are broken down into call usage and data usage. Less wealthy people often cannot afford large data costs, and so their internet access is restricted. Similarly, broadband access is priced according to speed and usage. People with limited financial resources can only afford slower broadband speeds and restricted data use, which also limits access to the internet. The Royal Geographical Society found that 49% of the population with little or no internet access belong to the lowest UK socio-economic groups</a:t>
            </a:r>
            <a:r>
              <a:rPr lang="en-US" sz="1600" dirty="0" smtClean="0"/>
              <a:t>.</a:t>
            </a:r>
          </a:p>
          <a:p>
            <a:pPr marL="534988" indent="-285750">
              <a:buClr>
                <a:schemeClr val="tx2"/>
              </a:buClr>
              <a:buFont typeface="Wingdings" panose="05000000000000000000" pitchFamily="2" charset="2"/>
              <a:buChar char="§"/>
              <a:tabLst>
                <a:tab pos="2018110" algn="ctr"/>
              </a:tabLst>
            </a:pPr>
            <a:r>
              <a:rPr lang="en-US" sz="1600" dirty="0"/>
              <a:t>In 2013 a report by the British Computing Society found that less than 16% of people working </a:t>
            </a:r>
            <a:r>
              <a:rPr lang="en-US" sz="1600" dirty="0" smtClean="0"/>
              <a:t>as </a:t>
            </a:r>
            <a:r>
              <a:rPr lang="en-US" sz="1600" dirty="0"/>
              <a:t>IT specialists were women. However, ICT usage between men and women was found to be roughly equal in some areas, such as online shopping and banking</a:t>
            </a:r>
            <a:r>
              <a:rPr lang="en-US" sz="1600" dirty="0" smtClean="0"/>
              <a:t>.</a:t>
            </a:r>
            <a:endParaRPr lang="en-US" sz="1600" dirty="0"/>
          </a:p>
        </p:txBody>
      </p:sp>
    </p:spTree>
    <p:extLst>
      <p:ext uri="{BB962C8B-B14F-4D97-AF65-F5344CB8AC3E}">
        <p14:creationId xmlns:p14="http://schemas.microsoft.com/office/powerpoint/2010/main" val="825076324"/>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75</a:t>
            </a:r>
            <a:endParaRPr lang="en-GB" sz="1130" b="1" dirty="0">
              <a:latin typeface="Arial" panose="020B0604020202020204" pitchFamily="34" charset="0"/>
              <a:cs typeface="Arial" panose="020B0604020202020204" pitchFamily="34" charset="0"/>
            </a:endParaRPr>
          </a:p>
        </p:txBody>
      </p:sp>
      <p:pic>
        <p:nvPicPr>
          <p:cNvPr id="11266" name="Picture 2" descr="Image result for uk digital div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137220"/>
            <a:ext cx="3456384" cy="550016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Image result for uk digital divide"/>
          <p:cNvPicPr>
            <a:picLocks noChangeAspect="1" noChangeArrowheads="1"/>
          </p:cNvPicPr>
          <p:nvPr/>
        </p:nvPicPr>
        <p:blipFill rotWithShape="1">
          <a:blip r:embed="rId4">
            <a:extLst>
              <a:ext uri="{28A0092B-C50C-407E-A947-70E740481C1C}">
                <a14:useLocalDpi xmlns:a14="http://schemas.microsoft.com/office/drawing/2010/main" val="0"/>
              </a:ext>
            </a:extLst>
          </a:blip>
          <a:srcRect l="1231" t="11468" r="2905" b="6216"/>
          <a:stretch/>
        </p:blipFill>
        <p:spPr bwMode="auto">
          <a:xfrm>
            <a:off x="3851920" y="1196752"/>
            <a:ext cx="5040560" cy="3528392"/>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Image result for uk digital divide"/>
          <p:cNvPicPr>
            <a:picLocks noChangeAspect="1" noChangeArrowheads="1"/>
          </p:cNvPicPr>
          <p:nvPr/>
        </p:nvPicPr>
        <p:blipFill rotWithShape="1">
          <a:blip r:embed="rId5">
            <a:extLst>
              <a:ext uri="{28A0092B-C50C-407E-A947-70E740481C1C}">
                <a14:useLocalDpi xmlns:a14="http://schemas.microsoft.com/office/drawing/2010/main" val="0"/>
              </a:ext>
            </a:extLst>
          </a:blip>
          <a:srcRect l="2410" t="9004" r="3771" b="14215"/>
          <a:stretch/>
        </p:blipFill>
        <p:spPr bwMode="auto">
          <a:xfrm>
            <a:off x="3851920" y="4797152"/>
            <a:ext cx="5040560" cy="1872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4286897"/>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75</a:t>
            </a:r>
            <a:endParaRPr lang="en-GB" sz="1130" b="1" dirty="0">
              <a:latin typeface="Arial" panose="020B0604020202020204" pitchFamily="34" charset="0"/>
              <a:cs typeface="Arial" panose="020B0604020202020204" pitchFamily="34" charset="0"/>
            </a:endParaRPr>
          </a:p>
        </p:txBody>
      </p:sp>
      <p:sp>
        <p:nvSpPr>
          <p:cNvPr id="10" name="TextBox 9"/>
          <p:cNvSpPr txBox="1"/>
          <p:nvPr/>
        </p:nvSpPr>
        <p:spPr>
          <a:xfrm>
            <a:off x="179512" y="1129888"/>
            <a:ext cx="144003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1" name="TextBox 10"/>
          <p:cNvSpPr txBox="1"/>
          <p:nvPr/>
        </p:nvSpPr>
        <p:spPr>
          <a:xfrm>
            <a:off x="179512" y="1124744"/>
            <a:ext cx="8784976" cy="5490734"/>
          </a:xfrm>
          <a:prstGeom prst="rect">
            <a:avLst/>
          </a:prstGeom>
          <a:noFill/>
          <a:ln w="38100">
            <a:solidFill>
              <a:schemeClr val="accent6">
                <a:lumMod val="75000"/>
              </a:schemeClr>
            </a:solidFill>
          </a:ln>
        </p:spPr>
        <p:txBody>
          <a:bodyPr wrap="square" rIns="27000" rtlCol="0">
            <a:spAutoFit/>
          </a:bodyPr>
          <a:lstStyle/>
          <a:p>
            <a:pPr algn="ctr"/>
            <a:endParaRPr lang="en-GB" sz="2400" dirty="0"/>
          </a:p>
          <a:p>
            <a:pPr>
              <a:tabLst>
                <a:tab pos="2018110" algn="ctr"/>
              </a:tabLst>
            </a:pPr>
            <a:r>
              <a:rPr lang="en-US" sz="1720" b="1" dirty="0">
                <a:solidFill>
                  <a:schemeClr val="tx2"/>
                </a:solidFill>
              </a:rPr>
              <a:t>The digital divide in the United Kingdom (UK)</a:t>
            </a:r>
          </a:p>
          <a:p>
            <a:pPr marL="534988" indent="-285750">
              <a:buClr>
                <a:schemeClr val="tx2"/>
              </a:buClr>
              <a:buFont typeface="Wingdings" panose="05000000000000000000" pitchFamily="2" charset="2"/>
              <a:buChar char="§"/>
              <a:tabLst>
                <a:tab pos="2018110" algn="ctr"/>
              </a:tabLst>
            </a:pPr>
            <a:r>
              <a:rPr lang="en-US" sz="1720" dirty="0" smtClean="0"/>
              <a:t>The </a:t>
            </a:r>
            <a:r>
              <a:rPr lang="en-US" sz="1720" dirty="0"/>
              <a:t>UK government has committed to bringing fast broadband access to 95% of the country by 2017. However, many users in rural areas will still not have broadband access by then.</a:t>
            </a:r>
          </a:p>
          <a:p>
            <a:pPr marL="534988" indent="-285750">
              <a:buClr>
                <a:schemeClr val="tx2"/>
              </a:buClr>
              <a:buFont typeface="Wingdings" panose="05000000000000000000" pitchFamily="2" charset="2"/>
              <a:buChar char="§"/>
              <a:tabLst>
                <a:tab pos="2018110" algn="ctr"/>
              </a:tabLst>
            </a:pPr>
            <a:r>
              <a:rPr lang="en-US" sz="1720" dirty="0" smtClean="0"/>
              <a:t>70</a:t>
            </a:r>
            <a:r>
              <a:rPr lang="en-US" sz="1720" dirty="0"/>
              <a:t>% of people living in provided accommodation have no internet access, and 38% of people not online are also unemployed.</a:t>
            </a:r>
          </a:p>
          <a:p>
            <a:pPr marL="285750" indent="-285750">
              <a:buClr>
                <a:schemeClr val="tx2"/>
              </a:buClr>
              <a:buFont typeface="Wingdings 3" panose="05040102010807070707" pitchFamily="18" charset="2"/>
              <a:buChar char=""/>
              <a:tabLst>
                <a:tab pos="2018110" algn="ctr"/>
              </a:tabLst>
            </a:pPr>
            <a:r>
              <a:rPr lang="en-US" sz="1720" dirty="0"/>
              <a:t>The digital divide causes many problems </a:t>
            </a:r>
            <a:r>
              <a:rPr lang="en-US" sz="1720" dirty="0" smtClean="0"/>
              <a:t>for the UK, both </a:t>
            </a:r>
            <a:r>
              <a:rPr lang="en-US" sz="1720" dirty="0"/>
              <a:t>as a country and for its population:</a:t>
            </a:r>
          </a:p>
          <a:p>
            <a:pPr marL="534988" indent="-285750">
              <a:buClr>
                <a:schemeClr val="tx2"/>
              </a:buClr>
              <a:buFont typeface="Wingdings" panose="05000000000000000000" pitchFamily="2" charset="2"/>
              <a:buChar char="§"/>
              <a:tabLst>
                <a:tab pos="2018110" algn="ctr"/>
              </a:tabLst>
            </a:pPr>
            <a:r>
              <a:rPr lang="en-US" sz="1720" dirty="0" smtClean="0"/>
              <a:t>Many </a:t>
            </a:r>
            <a:r>
              <a:rPr lang="en-US" sz="1720" dirty="0"/>
              <a:t>organisations are moving their facilities online. For example, banks have closed branches, preferring to offer online and telephone banking </a:t>
            </a:r>
            <a:r>
              <a:rPr lang="en-US" sz="1720" dirty="0" smtClean="0"/>
              <a:t>instead. Those </a:t>
            </a:r>
            <a:r>
              <a:rPr lang="en-US" sz="1720" dirty="0"/>
              <a:t>in the population who do not have access to suitable technology will find themselves increasingly isolated from these necessary day-to-day services.</a:t>
            </a:r>
          </a:p>
          <a:p>
            <a:pPr marL="534988" indent="-285750">
              <a:buClr>
                <a:schemeClr val="tx2"/>
              </a:buClr>
              <a:buFont typeface="Wingdings" panose="05000000000000000000" pitchFamily="2" charset="2"/>
              <a:buChar char="§"/>
              <a:tabLst>
                <a:tab pos="2018110" algn="ctr"/>
              </a:tabLst>
            </a:pPr>
            <a:r>
              <a:rPr lang="en-US" sz="1720" dirty="0" smtClean="0"/>
              <a:t>Many </a:t>
            </a:r>
            <a:r>
              <a:rPr lang="en-US" sz="1720" dirty="0"/>
              <a:t>goods and services are cheaper online. It has been estimated that those households that cannot afford internet access also pay $560 a year more for everyday items than those who shop online.</a:t>
            </a:r>
          </a:p>
          <a:p>
            <a:pPr marL="534988" indent="-285750">
              <a:buClr>
                <a:schemeClr val="tx2"/>
              </a:buClr>
              <a:buFont typeface="Wingdings" panose="05000000000000000000" pitchFamily="2" charset="2"/>
              <a:buChar char="§"/>
              <a:tabLst>
                <a:tab pos="2018110" algn="ctr"/>
              </a:tabLst>
            </a:pPr>
            <a:r>
              <a:rPr lang="en-US" sz="1720" dirty="0" smtClean="0"/>
              <a:t>For </a:t>
            </a:r>
            <a:r>
              <a:rPr lang="en-US" sz="1720" dirty="0"/>
              <a:t>people with no, or limited, access to technology, it is often </a:t>
            </a:r>
            <a:r>
              <a:rPr lang="en-US" sz="1720" dirty="0" smtClean="0"/>
              <a:t>harder to </a:t>
            </a:r>
            <a:r>
              <a:rPr lang="en-US" sz="1720" dirty="0"/>
              <a:t>find employment in the modern world.</a:t>
            </a:r>
          </a:p>
          <a:p>
            <a:pPr marL="534988" indent="-285750">
              <a:buClr>
                <a:schemeClr val="tx2"/>
              </a:buClr>
              <a:buFont typeface="Wingdings" panose="05000000000000000000" pitchFamily="2" charset="2"/>
              <a:buChar char="§"/>
              <a:tabLst>
                <a:tab pos="2018110" algn="ctr"/>
              </a:tabLst>
            </a:pPr>
            <a:r>
              <a:rPr lang="en-US" sz="1720" dirty="0" smtClean="0"/>
              <a:t>Access </a:t>
            </a:r>
            <a:r>
              <a:rPr lang="en-US" sz="1720" dirty="0"/>
              <a:t>to modern technology can help with a person’s education. Those people without access may feel they miss out on opportunities to learn or </a:t>
            </a:r>
            <a:r>
              <a:rPr lang="en-US" sz="1720" dirty="0" err="1"/>
              <a:t>practise</a:t>
            </a:r>
            <a:r>
              <a:rPr lang="en-US" sz="1720" dirty="0"/>
              <a:t> skills</a:t>
            </a:r>
            <a:r>
              <a:rPr lang="en-US" sz="1720" dirty="0" smtClean="0"/>
              <a:t>.</a:t>
            </a:r>
            <a:endParaRPr lang="en-GB" sz="1720" dirty="0" smtClean="0"/>
          </a:p>
        </p:txBody>
      </p:sp>
    </p:spTree>
    <p:extLst>
      <p:ext uri="{BB962C8B-B14F-4D97-AF65-F5344CB8AC3E}">
        <p14:creationId xmlns:p14="http://schemas.microsoft.com/office/powerpoint/2010/main" val="1525132684"/>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75</a:t>
            </a:r>
            <a:endParaRPr lang="en-GB" sz="1130" b="1" dirty="0">
              <a:latin typeface="Arial" panose="020B0604020202020204" pitchFamily="34" charset="0"/>
              <a:cs typeface="Arial" panose="020B0604020202020204" pitchFamily="34" charset="0"/>
            </a:endParaRPr>
          </a:p>
        </p:txBody>
      </p:sp>
      <p:sp>
        <p:nvSpPr>
          <p:cNvPr id="10" name="TextBox 9"/>
          <p:cNvSpPr txBox="1"/>
          <p:nvPr/>
        </p:nvSpPr>
        <p:spPr>
          <a:xfrm>
            <a:off x="179512" y="1129888"/>
            <a:ext cx="144003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1" name="TextBox 10"/>
          <p:cNvSpPr txBox="1"/>
          <p:nvPr/>
        </p:nvSpPr>
        <p:spPr>
          <a:xfrm>
            <a:off x="179512" y="1124744"/>
            <a:ext cx="4392489" cy="5601533"/>
          </a:xfrm>
          <a:prstGeom prst="rect">
            <a:avLst/>
          </a:prstGeom>
          <a:noFill/>
          <a:ln w="38100">
            <a:solidFill>
              <a:schemeClr val="accent6">
                <a:lumMod val="75000"/>
              </a:schemeClr>
            </a:solidFill>
          </a:ln>
        </p:spPr>
        <p:txBody>
          <a:bodyPr wrap="square" rIns="27000" rtlCol="0">
            <a:spAutoFit/>
          </a:bodyPr>
          <a:lstStyle/>
          <a:p>
            <a:pPr algn="ctr"/>
            <a:endParaRPr lang="en-GB" sz="2400" dirty="0"/>
          </a:p>
          <a:p>
            <a:pPr>
              <a:tabLst>
                <a:tab pos="2018110" algn="ctr"/>
              </a:tabLst>
            </a:pPr>
            <a:r>
              <a:rPr lang="en-US" sz="1650" b="1" dirty="0">
                <a:solidFill>
                  <a:schemeClr val="tx2"/>
                </a:solidFill>
              </a:rPr>
              <a:t>The digital divide in </a:t>
            </a:r>
            <a:r>
              <a:rPr lang="en-US" sz="1650" b="1" dirty="0" smtClean="0">
                <a:solidFill>
                  <a:schemeClr val="tx2"/>
                </a:solidFill>
              </a:rPr>
              <a:t>South Africa</a:t>
            </a:r>
            <a:endParaRPr lang="en-US" sz="1650" b="1" dirty="0">
              <a:solidFill>
                <a:schemeClr val="tx2"/>
              </a:solidFill>
            </a:endParaRPr>
          </a:p>
          <a:p>
            <a:pPr marL="285750" indent="-285750">
              <a:buClr>
                <a:schemeClr val="tx2"/>
              </a:buClr>
              <a:buFont typeface="Wingdings 3" panose="05040102010807070707" pitchFamily="18" charset="2"/>
              <a:buChar char=""/>
              <a:tabLst>
                <a:tab pos="2018110" algn="ctr"/>
              </a:tabLst>
            </a:pPr>
            <a:r>
              <a:rPr lang="en-US" sz="1650" dirty="0" smtClean="0"/>
              <a:t>South </a:t>
            </a:r>
            <a:r>
              <a:rPr lang="en-US" sz="1650" dirty="0"/>
              <a:t>Africa is a good example of a country that is trying to decrease the digital divide. In 1995, a mere 0.7% 100 000 half space of the country’s population had internet access and modern technologies. South Africa is a very complex society, with some areas and socio-economic groups far worse off than others.</a:t>
            </a:r>
          </a:p>
          <a:p>
            <a:pPr marL="285750" indent="-285750">
              <a:buClr>
                <a:schemeClr val="tx2"/>
              </a:buClr>
              <a:buFont typeface="Wingdings 3" panose="05040102010807070707" pitchFamily="18" charset="2"/>
              <a:buChar char=""/>
              <a:tabLst>
                <a:tab pos="2018110" algn="ctr"/>
              </a:tabLst>
            </a:pPr>
            <a:r>
              <a:rPr lang="en-US" sz="1650" dirty="0"/>
              <a:t>In recent years the country has experienced great internal turmoil and social change, but is now growing in stability.</a:t>
            </a:r>
          </a:p>
          <a:p>
            <a:pPr marL="285750" indent="-285750">
              <a:buClr>
                <a:schemeClr val="tx2"/>
              </a:buClr>
              <a:buFont typeface="Wingdings 3" panose="05040102010807070707" pitchFamily="18" charset="2"/>
              <a:buChar char=""/>
              <a:tabLst>
                <a:tab pos="2018110" algn="ctr"/>
              </a:tabLst>
            </a:pPr>
            <a:r>
              <a:rPr lang="en-US" sz="1650" dirty="0"/>
              <a:t>Between 2000 and 2003, the government funded a drive to place computers in schools. However, despite large uptake, still only around 40% of schools have computers, with less than one-third of schools using computers for teaching and learning</a:t>
            </a:r>
            <a:r>
              <a:rPr lang="en-US" sz="1650" dirty="0" smtClean="0"/>
              <a:t>.</a:t>
            </a:r>
            <a:endParaRPr lang="en-US" sz="1650" dirty="0"/>
          </a:p>
        </p:txBody>
      </p:sp>
      <p:pic>
        <p:nvPicPr>
          <p:cNvPr id="6" name="Picture 2" descr="Image result for south africa digital div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1" y="1155128"/>
            <a:ext cx="4392488" cy="5482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1159941"/>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75</a:t>
            </a:r>
            <a:endParaRPr lang="en-GB" sz="1130" b="1" dirty="0">
              <a:latin typeface="Arial" panose="020B0604020202020204" pitchFamily="34" charset="0"/>
              <a:cs typeface="Arial" panose="020B0604020202020204" pitchFamily="34" charset="0"/>
            </a:endParaRPr>
          </a:p>
        </p:txBody>
      </p:sp>
      <p:sp>
        <p:nvSpPr>
          <p:cNvPr id="10" name="TextBox 9"/>
          <p:cNvSpPr txBox="1"/>
          <p:nvPr/>
        </p:nvSpPr>
        <p:spPr>
          <a:xfrm>
            <a:off x="179512" y="1129888"/>
            <a:ext cx="144003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1" name="TextBox 10"/>
          <p:cNvSpPr txBox="1"/>
          <p:nvPr/>
        </p:nvSpPr>
        <p:spPr>
          <a:xfrm>
            <a:off x="179512" y="1124744"/>
            <a:ext cx="4392487" cy="5632311"/>
          </a:xfrm>
          <a:prstGeom prst="rect">
            <a:avLst/>
          </a:prstGeom>
          <a:noFill/>
          <a:ln w="38100">
            <a:solidFill>
              <a:schemeClr val="accent6">
                <a:lumMod val="75000"/>
              </a:schemeClr>
            </a:solidFill>
          </a:ln>
        </p:spPr>
        <p:txBody>
          <a:bodyPr wrap="square" rIns="27000" rtlCol="0">
            <a:spAutoFit/>
          </a:bodyPr>
          <a:lstStyle/>
          <a:p>
            <a:pPr algn="ctr"/>
            <a:endParaRPr lang="en-GB" sz="2000" dirty="0"/>
          </a:p>
          <a:p>
            <a:pPr>
              <a:tabLst>
                <a:tab pos="2018110" algn="ctr"/>
              </a:tabLst>
            </a:pPr>
            <a:r>
              <a:rPr lang="en-US" b="1" dirty="0">
                <a:solidFill>
                  <a:schemeClr val="tx2"/>
                </a:solidFill>
              </a:rPr>
              <a:t>The digital divide in </a:t>
            </a:r>
            <a:r>
              <a:rPr lang="en-US" b="1" dirty="0" smtClean="0">
                <a:solidFill>
                  <a:schemeClr val="tx2"/>
                </a:solidFill>
              </a:rPr>
              <a:t>South Africa</a:t>
            </a:r>
            <a:endParaRPr lang="en-US" b="1" dirty="0">
              <a:solidFill>
                <a:schemeClr val="tx2"/>
              </a:solidFill>
            </a:endParaRPr>
          </a:p>
          <a:p>
            <a:pPr marL="285750" indent="-285750">
              <a:buClr>
                <a:schemeClr val="tx2"/>
              </a:buClr>
              <a:buFont typeface="Wingdings 3" panose="05040102010807070707" pitchFamily="18" charset="2"/>
              <a:buChar char=""/>
              <a:tabLst>
                <a:tab pos="2018110" algn="ctr"/>
              </a:tabLst>
            </a:pPr>
            <a:r>
              <a:rPr lang="en-US" dirty="0" smtClean="0"/>
              <a:t>In </a:t>
            </a:r>
            <a:r>
              <a:rPr lang="en-US" dirty="0"/>
              <a:t>2010 it was estimated that 24% of the population had internet access. By 2014, that percentage rose to just under 49%, around 25 million people, as South Africans have embraced the benefits of being online. The digital divide has fallen dramatically, but mainly because of growth in some areas of the country. The challenge for South Africa is to extend this usage into those areas that have lagged behind in development</a:t>
            </a:r>
            <a:r>
              <a:rPr lang="en-US" dirty="0" smtClean="0"/>
              <a:t>.</a:t>
            </a:r>
          </a:p>
          <a:p>
            <a:pPr marL="285750" indent="-285750">
              <a:buClr>
                <a:schemeClr val="tx2"/>
              </a:buClr>
              <a:buFont typeface="Wingdings 3" panose="05040102010807070707" pitchFamily="18" charset="2"/>
              <a:buChar char=""/>
              <a:tabLst>
                <a:tab pos="2018110" algn="ctr"/>
              </a:tabLst>
            </a:pPr>
            <a:r>
              <a:rPr lang="en-US" dirty="0"/>
              <a:t>They may be able to watch movies and stream music without interference and at a much higher quality than those with technologies that do not have the processing power to handle the high level of bandwidth needed for this.</a:t>
            </a:r>
            <a:endParaRPr lang="en-GB" dirty="0" smtClean="0"/>
          </a:p>
        </p:txBody>
      </p:sp>
      <p:pic>
        <p:nvPicPr>
          <p:cNvPr id="15362" name="Picture 2" descr="Image result for south africa digital div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3679" y="1155128"/>
            <a:ext cx="4370809" cy="5482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8084830"/>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76</a:t>
            </a:r>
            <a:endParaRPr lang="en-GB" sz="1130" b="1" dirty="0">
              <a:latin typeface="Arial" panose="020B0604020202020204" pitchFamily="34" charset="0"/>
              <a:cs typeface="Arial" panose="020B0604020202020204" pitchFamily="34" charset="0"/>
            </a:endParaRPr>
          </a:p>
        </p:txBody>
      </p:sp>
      <p:sp>
        <p:nvSpPr>
          <p:cNvPr id="10" name="TextBox 9"/>
          <p:cNvSpPr txBox="1"/>
          <p:nvPr/>
        </p:nvSpPr>
        <p:spPr>
          <a:xfrm>
            <a:off x="179512" y="1129888"/>
            <a:ext cx="144003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1" name="TextBox 10"/>
          <p:cNvSpPr txBox="1"/>
          <p:nvPr/>
        </p:nvSpPr>
        <p:spPr>
          <a:xfrm>
            <a:off x="179512" y="1124744"/>
            <a:ext cx="8784976" cy="5493812"/>
          </a:xfrm>
          <a:prstGeom prst="rect">
            <a:avLst/>
          </a:prstGeom>
          <a:noFill/>
          <a:ln w="38100">
            <a:solidFill>
              <a:schemeClr val="accent6">
                <a:lumMod val="75000"/>
              </a:schemeClr>
            </a:solidFill>
          </a:ln>
        </p:spPr>
        <p:txBody>
          <a:bodyPr wrap="square" rIns="27000" rtlCol="0">
            <a:spAutoFit/>
          </a:bodyPr>
          <a:lstStyle/>
          <a:p>
            <a:pPr algn="ctr"/>
            <a:endParaRPr lang="en-GB" sz="2800" dirty="0"/>
          </a:p>
          <a:p>
            <a:pPr>
              <a:tabLst>
                <a:tab pos="2018110" algn="ctr"/>
              </a:tabLst>
            </a:pPr>
            <a:r>
              <a:rPr lang="en-US" sz="1900" b="1" dirty="0">
                <a:solidFill>
                  <a:schemeClr val="tx2"/>
                </a:solidFill>
              </a:rPr>
              <a:t>The digital divide in </a:t>
            </a:r>
            <a:r>
              <a:rPr lang="en-US" sz="1900" b="1" dirty="0" smtClean="0">
                <a:solidFill>
                  <a:schemeClr val="tx2"/>
                </a:solidFill>
              </a:rPr>
              <a:t>Singapore</a:t>
            </a:r>
            <a:endParaRPr lang="en-US" sz="1900" b="1" dirty="0">
              <a:solidFill>
                <a:schemeClr val="tx2"/>
              </a:solidFill>
            </a:endParaRPr>
          </a:p>
          <a:p>
            <a:pPr marL="361950" indent="-361950">
              <a:buClr>
                <a:schemeClr val="tx2"/>
              </a:buClr>
              <a:buFont typeface="Wingdings 3" panose="05040102010807070707" pitchFamily="18" charset="2"/>
              <a:buChar char=""/>
              <a:tabLst>
                <a:tab pos="2018110" algn="ctr"/>
              </a:tabLst>
            </a:pPr>
            <a:r>
              <a:rPr lang="en-US" sz="1900" dirty="0" smtClean="0"/>
              <a:t>Singapore </a:t>
            </a:r>
            <a:r>
              <a:rPr lang="en-US" sz="1900" dirty="0"/>
              <a:t>is a developed country that has some of the fastest broadband connections in the world, with more than half a million homes receiving connections with a minimum of 100 Mbps. Over 86% of households have a computer, and ICT and Computer Science is considered an important part of education.</a:t>
            </a:r>
          </a:p>
          <a:p>
            <a:pPr marL="361950" indent="-361950">
              <a:buClr>
                <a:schemeClr val="tx2"/>
              </a:buClr>
              <a:buFont typeface="Wingdings 3" panose="05040102010807070707" pitchFamily="18" charset="2"/>
              <a:buChar char=""/>
              <a:tabLst>
                <a:tab pos="2018110" algn="ctr"/>
              </a:tabLst>
            </a:pPr>
            <a:r>
              <a:rPr lang="en-US" sz="1900" dirty="0"/>
              <a:t>Singapore still does experience a digital </a:t>
            </a:r>
            <a:r>
              <a:rPr lang="en-US" sz="1900" dirty="0" smtClean="0"/>
              <a:t>divide. The </a:t>
            </a:r>
            <a:r>
              <a:rPr lang="en-US" sz="1900" dirty="0"/>
              <a:t>country benefits from having a government that </a:t>
            </a:r>
            <a:r>
              <a:rPr lang="en-US" sz="1900" dirty="0" err="1"/>
              <a:t>recognises</a:t>
            </a:r>
            <a:r>
              <a:rPr lang="en-US" sz="1900" dirty="0"/>
              <a:t> the difficulties the digital divide brings and is working on initiatives to help reduce </a:t>
            </a:r>
            <a:r>
              <a:rPr lang="en-US" sz="1900" dirty="0" smtClean="0"/>
              <a:t/>
            </a:r>
            <a:br>
              <a:rPr lang="en-US" sz="1900" dirty="0" smtClean="0"/>
            </a:br>
            <a:r>
              <a:rPr lang="en-US" sz="1900" dirty="0" smtClean="0"/>
              <a:t>the </a:t>
            </a:r>
            <a:r>
              <a:rPr lang="en-US" sz="1900" dirty="0"/>
              <a:t>divide. Subsidy </a:t>
            </a:r>
            <a:r>
              <a:rPr lang="en-US" sz="1900" dirty="0" smtClean="0"/>
              <a:t>programs </a:t>
            </a:r>
            <a:r>
              <a:rPr lang="en-US" sz="1900" dirty="0"/>
              <a:t>have allowed </a:t>
            </a:r>
            <a:r>
              <a:rPr lang="en-US" sz="1900" dirty="0" smtClean="0"/>
              <a:t/>
            </a:r>
            <a:br>
              <a:rPr lang="en-US" sz="1900" dirty="0" smtClean="0"/>
            </a:br>
            <a:r>
              <a:rPr lang="en-US" sz="1900" dirty="0" smtClean="0"/>
              <a:t>students </a:t>
            </a:r>
            <a:r>
              <a:rPr lang="en-US" sz="1900" dirty="0"/>
              <a:t>to purchase computers for their </a:t>
            </a:r>
            <a:r>
              <a:rPr lang="en-US" sz="1900" dirty="0" smtClean="0"/>
              <a:t/>
            </a:r>
            <a:br>
              <a:rPr lang="en-US" sz="1900" dirty="0" smtClean="0"/>
            </a:br>
            <a:r>
              <a:rPr lang="en-US" sz="1900" dirty="0" smtClean="0"/>
              <a:t>homes </a:t>
            </a:r>
            <a:r>
              <a:rPr lang="en-US" sz="1900" dirty="0"/>
              <a:t>at a far cheaper price than </a:t>
            </a:r>
            <a:r>
              <a:rPr lang="en-US" sz="1900" dirty="0" smtClean="0"/>
              <a:t>normal.</a:t>
            </a:r>
          </a:p>
          <a:p>
            <a:pPr marL="361950" indent="-361950">
              <a:buClr>
                <a:schemeClr val="tx2"/>
              </a:buClr>
              <a:buFont typeface="Wingdings 3" panose="05040102010807070707" pitchFamily="18" charset="2"/>
              <a:buChar char=""/>
              <a:tabLst>
                <a:tab pos="2018110" algn="ctr"/>
              </a:tabLst>
            </a:pPr>
            <a:r>
              <a:rPr lang="en-US" sz="1900" dirty="0" smtClean="0"/>
              <a:t>The </a:t>
            </a:r>
            <a:r>
              <a:rPr lang="en-US" sz="1900" dirty="0"/>
              <a:t>subsidies also extend to broadband </a:t>
            </a:r>
            <a:r>
              <a:rPr lang="en-IE" sz="1900" dirty="0" smtClean="0"/>
              <a:t/>
            </a:r>
            <a:br>
              <a:rPr lang="en-IE" sz="1900" dirty="0" smtClean="0"/>
            </a:br>
            <a:r>
              <a:rPr lang="en-US" sz="1900" dirty="0" smtClean="0"/>
              <a:t>connection</a:t>
            </a:r>
            <a:r>
              <a:rPr lang="en-US" sz="1900" dirty="0"/>
              <a:t>. However, </a:t>
            </a:r>
            <a:r>
              <a:rPr lang="en-US" sz="1900" dirty="0" err="1"/>
              <a:t>subsidised</a:t>
            </a:r>
            <a:r>
              <a:rPr lang="en-US" sz="1900" dirty="0"/>
              <a:t> </a:t>
            </a:r>
            <a:r>
              <a:rPr lang="en-US" sz="1900" dirty="0" smtClean="0"/>
              <a:t/>
            </a:r>
            <a:br>
              <a:rPr lang="en-US" sz="1900" dirty="0" smtClean="0"/>
            </a:br>
            <a:r>
              <a:rPr lang="en-US" sz="1900" dirty="0" smtClean="0"/>
              <a:t>connections </a:t>
            </a:r>
            <a:r>
              <a:rPr lang="en-US" sz="1900" dirty="0"/>
              <a:t>are limited to 1 Mbps, far </a:t>
            </a:r>
            <a:r>
              <a:rPr lang="en-US" sz="1900" dirty="0" smtClean="0"/>
              <a:t/>
            </a:r>
            <a:br>
              <a:rPr lang="en-US" sz="1900" dirty="0" smtClean="0"/>
            </a:br>
            <a:r>
              <a:rPr lang="en-US" sz="1900" dirty="0" smtClean="0"/>
              <a:t>slower </a:t>
            </a:r>
            <a:r>
              <a:rPr lang="en-US" sz="1900" dirty="0"/>
              <a:t>than that enjoyed by many other </a:t>
            </a:r>
            <a:r>
              <a:rPr lang="en-US" sz="1900" dirty="0" smtClean="0"/>
              <a:t/>
            </a:r>
            <a:br>
              <a:rPr lang="en-US" sz="1900" dirty="0" smtClean="0"/>
            </a:br>
            <a:r>
              <a:rPr lang="en-US" sz="1900" dirty="0" smtClean="0"/>
              <a:t>households</a:t>
            </a:r>
            <a:r>
              <a:rPr lang="en-US" sz="1900" dirty="0"/>
              <a:t>, creating a divide</a:t>
            </a:r>
            <a:r>
              <a:rPr lang="en-US" sz="1900" dirty="0" smtClean="0"/>
              <a:t>.</a:t>
            </a:r>
            <a:endParaRPr lang="en-US" sz="1900" dirty="0"/>
          </a:p>
        </p:txBody>
      </p:sp>
      <p:pic>
        <p:nvPicPr>
          <p:cNvPr id="18434" name="Picture 2" descr="Image result for singapore digital divide"/>
          <p:cNvPicPr>
            <a:picLocks noChangeAspect="1" noChangeArrowheads="1"/>
          </p:cNvPicPr>
          <p:nvPr/>
        </p:nvPicPr>
        <p:blipFill rotWithShape="1">
          <a:blip r:embed="rId3">
            <a:extLst>
              <a:ext uri="{28A0092B-C50C-407E-A947-70E740481C1C}">
                <a14:useLocalDpi xmlns:a14="http://schemas.microsoft.com/office/drawing/2010/main" val="0"/>
              </a:ext>
            </a:extLst>
          </a:blip>
          <a:srcRect l="3810" t="16052" r="952"/>
          <a:stretch/>
        </p:blipFill>
        <p:spPr bwMode="auto">
          <a:xfrm>
            <a:off x="5364088" y="3858162"/>
            <a:ext cx="3528392" cy="2695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984983"/>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Key Concepts</a:t>
            </a:r>
            <a:endParaRPr lang="en-GB" b="1" dirty="0" smtClean="0"/>
          </a:p>
        </p:txBody>
      </p:sp>
      <p:sp>
        <p:nvSpPr>
          <p:cNvPr id="34" name="Rectangle 33"/>
          <p:cNvSpPr/>
          <p:nvPr/>
        </p:nvSpPr>
        <p:spPr>
          <a:xfrm>
            <a:off x="179512" y="1124744"/>
            <a:ext cx="8784976" cy="5586145"/>
          </a:xfrm>
          <a:prstGeom prst="rect">
            <a:avLst/>
          </a:prstGeom>
        </p:spPr>
        <p:txBody>
          <a:bodyPr wrap="square">
            <a:spAutoFit/>
          </a:bodyPr>
          <a:lstStyle/>
          <a:p>
            <a:pPr marL="711200" indent="-271463">
              <a:buClr>
                <a:srgbClr val="0070C0"/>
              </a:buClr>
              <a:buFont typeface="Wingdings" panose="05000000000000000000" pitchFamily="2" charset="2"/>
              <a:buChar char="§"/>
            </a:pPr>
            <a:r>
              <a:rPr lang="en-US" sz="1700" b="1" dirty="0" smtClean="0"/>
              <a:t>The internet</a:t>
            </a:r>
            <a:br>
              <a:rPr lang="en-US" sz="1700" b="1" dirty="0" smtClean="0"/>
            </a:br>
            <a:r>
              <a:rPr lang="en-US" sz="1700" dirty="0" smtClean="0"/>
              <a:t>The </a:t>
            </a:r>
            <a:r>
              <a:rPr lang="en-US" sz="1700" dirty="0"/>
              <a:t>internet is a global communications network that allows computers worldwide to connect and </a:t>
            </a:r>
            <a:r>
              <a:rPr lang="en-US" sz="1700" dirty="0" smtClean="0"/>
              <a:t>share information </a:t>
            </a:r>
            <a:r>
              <a:rPr lang="en-US" sz="1700" dirty="0"/>
              <a:t>in many different forms. Examples include email, web pages, and audio and video files. </a:t>
            </a:r>
            <a:r>
              <a:rPr lang="en-US" sz="1700" dirty="0" smtClean="0"/>
              <a:t>The impact </a:t>
            </a:r>
            <a:r>
              <a:rPr lang="en-US" sz="1700" dirty="0"/>
              <a:t>of the internet on our lives is profound. While it provides huge benefits to society, security </a:t>
            </a:r>
            <a:r>
              <a:rPr lang="en-US" sz="1700" dirty="0" smtClean="0"/>
              <a:t>of data </a:t>
            </a:r>
            <a:r>
              <a:rPr lang="en-US" sz="1700" dirty="0"/>
              <a:t>is an issue, both in the work place and for personal data.</a:t>
            </a:r>
          </a:p>
          <a:p>
            <a:pPr marL="711200" indent="-271463">
              <a:buClr>
                <a:srgbClr val="0070C0"/>
              </a:buClr>
              <a:buFont typeface="Wingdings" panose="05000000000000000000" pitchFamily="2" charset="2"/>
              <a:buChar char="§"/>
            </a:pPr>
            <a:r>
              <a:rPr lang="en-US" sz="1700" b="1" dirty="0" smtClean="0"/>
              <a:t>System </a:t>
            </a:r>
            <a:r>
              <a:rPr lang="en-US" sz="1700" b="1" dirty="0"/>
              <a:t>life cycle</a:t>
            </a:r>
          </a:p>
          <a:p>
            <a:pPr marL="711200" indent="-271463">
              <a:buClr>
                <a:srgbClr val="0070C0"/>
              </a:buClr>
              <a:buFont typeface="Wingdings" panose="05000000000000000000" pitchFamily="2" charset="2"/>
              <a:buChar char="§"/>
            </a:pPr>
            <a:r>
              <a:rPr lang="en-US" sz="1700" dirty="0"/>
              <a:t>Information systems are developed within a planned continuous cycle that covers the </a:t>
            </a:r>
            <a:r>
              <a:rPr lang="en-US" sz="1700" dirty="0" smtClean="0"/>
              <a:t>initial development </a:t>
            </a:r>
            <a:r>
              <a:rPr lang="en-US" sz="1700" dirty="0"/>
              <a:t>of the system through to its scheduled updating or redevelopment. Each phase </a:t>
            </a:r>
            <a:r>
              <a:rPr lang="en-US" sz="1700" dirty="0" smtClean="0"/>
              <a:t>of development </a:t>
            </a:r>
            <a:r>
              <a:rPr lang="en-US" sz="1700" dirty="0"/>
              <a:t>is </a:t>
            </a:r>
            <a:r>
              <a:rPr lang="en-US" sz="1700" dirty="0" err="1"/>
              <a:t>organised</a:t>
            </a:r>
            <a:r>
              <a:rPr lang="en-US" sz="1700" dirty="0"/>
              <a:t> into separate stages.</a:t>
            </a:r>
          </a:p>
          <a:p>
            <a:pPr marL="711200" indent="-271463">
              <a:buClr>
                <a:srgbClr val="0070C0"/>
              </a:buClr>
              <a:buFont typeface="Wingdings" panose="05000000000000000000" pitchFamily="2" charset="2"/>
              <a:buChar char="§"/>
            </a:pPr>
            <a:r>
              <a:rPr lang="en-US" sz="1700" b="1" dirty="0" smtClean="0"/>
              <a:t>New technologies</a:t>
            </a:r>
            <a:br>
              <a:rPr lang="en-US" sz="1700" b="1" dirty="0" smtClean="0"/>
            </a:br>
            <a:r>
              <a:rPr lang="en-US" sz="1700" dirty="0" smtClean="0"/>
              <a:t>As </a:t>
            </a:r>
            <a:r>
              <a:rPr lang="en-US" sz="1700" dirty="0"/>
              <a:t>the information industry changes so rapidly, it is important to keep track of new and </a:t>
            </a:r>
            <a:r>
              <a:rPr lang="en-US" sz="1700" dirty="0" smtClean="0"/>
              <a:t>emerging technologies </a:t>
            </a:r>
            <a:r>
              <a:rPr lang="en-US" sz="1700" dirty="0"/>
              <a:t>and consider how they might affect everyday life.</a:t>
            </a:r>
          </a:p>
          <a:p>
            <a:pPr marL="355600" indent="-342900">
              <a:buClr>
                <a:srgbClr val="0070C0"/>
              </a:buClr>
              <a:buFont typeface="Wingdings 3" panose="05040102010807070707" pitchFamily="18" charset="2"/>
              <a:buChar char=""/>
            </a:pPr>
            <a:r>
              <a:rPr lang="en-US" sz="1700" b="1" dirty="0"/>
              <a:t>Guided learning hours</a:t>
            </a:r>
          </a:p>
          <a:p>
            <a:pPr marL="711200" indent="-271463">
              <a:buClr>
                <a:srgbClr val="0070C0"/>
              </a:buClr>
              <a:buFont typeface="Wingdings" panose="05000000000000000000" pitchFamily="2" charset="2"/>
              <a:buChar char="§"/>
            </a:pPr>
            <a:r>
              <a:rPr lang="en-US" sz="1700" dirty="0"/>
              <a:t>Guided learning hours give an indication of the amount of contact time teachers need to have with </a:t>
            </a:r>
            <a:r>
              <a:rPr lang="en-US" sz="1700" dirty="0" smtClean="0"/>
              <a:t>learners to </a:t>
            </a:r>
            <a:r>
              <a:rPr lang="en-US" sz="1700" dirty="0"/>
              <a:t>deliver a particular course. Our syllabuses are designed around 180 guided learning hours for </a:t>
            </a:r>
            <a:r>
              <a:rPr lang="en-US" sz="1700" dirty="0" smtClean="0"/>
              <a:t>Cambridge International </a:t>
            </a:r>
            <a:r>
              <a:rPr lang="en-US" sz="1700" dirty="0"/>
              <a:t>AS Level, and around 360 guided learning hours for Cambridge International A Level.</a:t>
            </a:r>
          </a:p>
          <a:p>
            <a:pPr marL="711200" indent="-271463">
              <a:buClr>
                <a:srgbClr val="0070C0"/>
              </a:buClr>
              <a:buFont typeface="Wingdings" panose="05000000000000000000" pitchFamily="2" charset="2"/>
              <a:buChar char="§"/>
            </a:pPr>
            <a:r>
              <a:rPr lang="en-US" sz="1700" dirty="0"/>
              <a:t>These figures are for guidance only. The number of hours needed to gain the qualification may </a:t>
            </a:r>
            <a:r>
              <a:rPr lang="en-US" sz="1700" dirty="0" smtClean="0"/>
              <a:t>vary depending </a:t>
            </a:r>
            <a:r>
              <a:rPr lang="en-US" sz="1700" dirty="0"/>
              <a:t>on local practice and the learners’ previous experience of the subject.</a:t>
            </a:r>
          </a:p>
        </p:txBody>
      </p:sp>
    </p:spTree>
    <p:extLst>
      <p:ext uri="{BB962C8B-B14F-4D97-AF65-F5344CB8AC3E}">
        <p14:creationId xmlns:p14="http://schemas.microsoft.com/office/powerpoint/2010/main" val="2294471848"/>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600" dirty="0" smtClean="0"/>
              <a:t>5.2 – What can cause a Digital Divide</a:t>
            </a:r>
            <a:endParaRPr lang="en-GB" sz="3600" b="1" dirty="0" smtClean="0"/>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76</a:t>
            </a:r>
            <a:endParaRPr lang="en-GB" sz="1130" b="1" dirty="0">
              <a:latin typeface="Arial" panose="020B0604020202020204" pitchFamily="34" charset="0"/>
              <a:cs typeface="Arial" panose="020B0604020202020204" pitchFamily="34" charset="0"/>
            </a:endParaRPr>
          </a:p>
        </p:txBody>
      </p:sp>
      <p:sp>
        <p:nvSpPr>
          <p:cNvPr id="10" name="TextBox 9"/>
          <p:cNvSpPr txBox="1"/>
          <p:nvPr/>
        </p:nvSpPr>
        <p:spPr>
          <a:xfrm>
            <a:off x="179512" y="1129888"/>
            <a:ext cx="1440038"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6">
              <a:lumMod val="75000"/>
            </a:schemeClr>
          </a:solidFill>
        </p:spPr>
        <p:txBody>
          <a:bodyPr wrap="square" rtlCol="0">
            <a:spAutoFit/>
          </a:bodyPr>
          <a:lstStyle/>
          <a:p>
            <a:r>
              <a:rPr lang="en-GB" b="1" dirty="0" smtClean="0">
                <a:solidFill>
                  <a:schemeClr val="bg1"/>
                </a:solidFill>
              </a:rPr>
              <a:t>Example</a:t>
            </a:r>
            <a:endParaRPr lang="en-GB" b="1" dirty="0">
              <a:solidFill>
                <a:schemeClr val="bg1"/>
              </a:solidFill>
            </a:endParaRPr>
          </a:p>
        </p:txBody>
      </p:sp>
      <p:sp>
        <p:nvSpPr>
          <p:cNvPr id="11" name="TextBox 10"/>
          <p:cNvSpPr txBox="1"/>
          <p:nvPr/>
        </p:nvSpPr>
        <p:spPr>
          <a:xfrm>
            <a:off x="179512" y="1124744"/>
            <a:ext cx="8784976" cy="5501506"/>
          </a:xfrm>
          <a:prstGeom prst="rect">
            <a:avLst/>
          </a:prstGeom>
          <a:noFill/>
          <a:ln w="38100">
            <a:solidFill>
              <a:schemeClr val="accent6">
                <a:lumMod val="75000"/>
              </a:schemeClr>
            </a:solidFill>
          </a:ln>
        </p:spPr>
        <p:txBody>
          <a:bodyPr wrap="square" rIns="27000" rtlCol="0">
            <a:spAutoFit/>
          </a:bodyPr>
          <a:lstStyle/>
          <a:p>
            <a:pPr algn="ctr"/>
            <a:endParaRPr lang="en-GB" sz="2000" dirty="0"/>
          </a:p>
          <a:p>
            <a:pPr>
              <a:tabLst>
                <a:tab pos="2018110" algn="ctr"/>
              </a:tabLst>
            </a:pPr>
            <a:r>
              <a:rPr lang="en-US" sz="1950" b="1" dirty="0">
                <a:solidFill>
                  <a:schemeClr val="tx2"/>
                </a:solidFill>
              </a:rPr>
              <a:t>The digital divide in </a:t>
            </a:r>
            <a:r>
              <a:rPr lang="en-US" sz="1950" b="1" dirty="0" smtClean="0">
                <a:solidFill>
                  <a:schemeClr val="tx2"/>
                </a:solidFill>
              </a:rPr>
              <a:t>Singapore</a:t>
            </a:r>
            <a:endParaRPr lang="en-US" sz="1950" b="1" dirty="0">
              <a:solidFill>
                <a:schemeClr val="tx2"/>
              </a:solidFill>
            </a:endParaRPr>
          </a:p>
          <a:p>
            <a:pPr marL="285750" indent="-285750">
              <a:buClr>
                <a:schemeClr val="tx2"/>
              </a:buClr>
              <a:buFont typeface="Wingdings 3" panose="05040102010807070707" pitchFamily="18" charset="2"/>
              <a:buChar char=""/>
              <a:tabLst>
                <a:tab pos="2018110" algn="ctr"/>
              </a:tabLst>
            </a:pPr>
            <a:r>
              <a:rPr lang="en-US" sz="1950" dirty="0" smtClean="0"/>
              <a:t>Another </a:t>
            </a:r>
            <a:r>
              <a:rPr lang="en-US" sz="1950" dirty="0"/>
              <a:t>factor, like many other developed countries, is that Singapore has an aging population. As a result, government initiatives have seen plans put in place to provide medical care at home through the use of technology. </a:t>
            </a:r>
            <a:endParaRPr lang="en-US" sz="1950" dirty="0" smtClean="0"/>
          </a:p>
          <a:p>
            <a:pPr marL="285750" indent="-285750">
              <a:buClr>
                <a:schemeClr val="tx2"/>
              </a:buClr>
              <a:buFont typeface="Wingdings 3" panose="05040102010807070707" pitchFamily="18" charset="2"/>
              <a:buChar char=""/>
              <a:tabLst>
                <a:tab pos="2018110" algn="ctr"/>
              </a:tabLst>
            </a:pPr>
            <a:r>
              <a:rPr lang="en-US" sz="1950" dirty="0" smtClean="0"/>
              <a:t>Retirement </a:t>
            </a:r>
            <a:r>
              <a:rPr lang="en-US" sz="1950" dirty="0"/>
              <a:t>villages are being built incorporating technology. Sensors can monitor a patient’s health and doctors can take advantage of the high-speed broadband to make video conference calls to check in and look </a:t>
            </a:r>
            <a:r>
              <a:rPr lang="en-US" sz="1950" dirty="0" smtClean="0"/>
              <a:t>over the </a:t>
            </a:r>
            <a:r>
              <a:rPr lang="en-US" sz="1950" dirty="0"/>
              <a:t>elderly, who find travel to a clinic difficult.</a:t>
            </a:r>
          </a:p>
          <a:p>
            <a:pPr marL="285750" indent="-285750">
              <a:buClr>
                <a:schemeClr val="tx2"/>
              </a:buClr>
              <a:buFont typeface="Wingdings 3" panose="05040102010807070707" pitchFamily="18" charset="2"/>
              <a:buChar char=""/>
              <a:tabLst>
                <a:tab pos="2018110" algn="ctr"/>
              </a:tabLst>
            </a:pPr>
            <a:r>
              <a:rPr lang="en-US" sz="1950" dirty="0"/>
              <a:t>Additionally, initiatives have seen many public buildings, such as libraries and community </a:t>
            </a:r>
            <a:r>
              <a:rPr lang="en-US" sz="1950" dirty="0" err="1"/>
              <a:t>centres</a:t>
            </a:r>
            <a:r>
              <a:rPr lang="en-US" sz="1950" dirty="0"/>
              <a:t>, offering </a:t>
            </a:r>
            <a:r>
              <a:rPr lang="en-US" sz="1950" dirty="0" smtClean="0"/>
              <a:t/>
            </a:r>
            <a:br>
              <a:rPr lang="en-US" sz="1950" dirty="0" smtClean="0"/>
            </a:br>
            <a:r>
              <a:rPr lang="en-US" sz="1950" dirty="0" smtClean="0"/>
              <a:t>free internet </a:t>
            </a:r>
            <a:r>
              <a:rPr lang="en-US" sz="1950" dirty="0"/>
              <a:t>access to the elderly </a:t>
            </a:r>
            <a:r>
              <a:rPr lang="en-US" sz="1950" dirty="0" smtClean="0"/>
              <a:t/>
            </a:r>
            <a:br>
              <a:rPr lang="en-US" sz="1950" dirty="0" smtClean="0"/>
            </a:br>
            <a:r>
              <a:rPr lang="en-US" sz="1950" dirty="0" smtClean="0"/>
              <a:t>in the </a:t>
            </a:r>
            <a:r>
              <a:rPr lang="en-US" sz="1950" dirty="0"/>
              <a:t>hope of encouraging them </a:t>
            </a:r>
            <a:r>
              <a:rPr lang="en-US" sz="1950" dirty="0" smtClean="0"/>
              <a:t/>
            </a:r>
            <a:br>
              <a:rPr lang="en-US" sz="1950" dirty="0" smtClean="0"/>
            </a:br>
            <a:r>
              <a:rPr lang="en-US" sz="1950" dirty="0" smtClean="0"/>
              <a:t>to get </a:t>
            </a:r>
            <a:r>
              <a:rPr lang="en-US" sz="1950" dirty="0"/>
              <a:t>online. </a:t>
            </a:r>
            <a:r>
              <a:rPr lang="en-US" sz="1950" dirty="0" smtClean="0"/>
              <a:t/>
            </a:r>
            <a:br>
              <a:rPr lang="en-US" sz="1950" dirty="0" smtClean="0"/>
            </a:br>
            <a:r>
              <a:rPr lang="en-US" sz="1950" dirty="0" smtClean="0"/>
              <a:t>The </a:t>
            </a:r>
            <a:r>
              <a:rPr lang="en-US" sz="1950" dirty="0"/>
              <a:t>country sees the internet as </a:t>
            </a:r>
            <a:r>
              <a:rPr lang="en-US" sz="1950" dirty="0" smtClean="0"/>
              <a:t/>
            </a:r>
            <a:br>
              <a:rPr lang="en-US" sz="1950" dirty="0" smtClean="0"/>
            </a:br>
            <a:r>
              <a:rPr lang="en-US" sz="1950" dirty="0" smtClean="0"/>
              <a:t>integral </a:t>
            </a:r>
            <a:r>
              <a:rPr lang="en-US" sz="1950" dirty="0"/>
              <a:t>to economic and social </a:t>
            </a:r>
            <a:r>
              <a:rPr lang="en-US" sz="1950" dirty="0" smtClean="0"/>
              <a:t/>
            </a:r>
            <a:br>
              <a:rPr lang="en-US" sz="1950" dirty="0" smtClean="0"/>
            </a:br>
            <a:r>
              <a:rPr lang="en-US" sz="1950" dirty="0" smtClean="0"/>
              <a:t>success </a:t>
            </a:r>
            <a:r>
              <a:rPr lang="en-US" sz="1950" dirty="0"/>
              <a:t>and is striving to reduce </a:t>
            </a:r>
            <a:r>
              <a:rPr lang="en-US" sz="1950" dirty="0" smtClean="0"/>
              <a:t/>
            </a:r>
            <a:br>
              <a:rPr lang="en-US" sz="1950" dirty="0" smtClean="0"/>
            </a:br>
            <a:r>
              <a:rPr lang="en-US" sz="1950" dirty="0" smtClean="0"/>
              <a:t>the </a:t>
            </a:r>
            <a:r>
              <a:rPr lang="en-US" sz="1950" dirty="0"/>
              <a:t>gap for all its population.</a:t>
            </a:r>
            <a:endParaRPr lang="en-GB" sz="1950" dirty="0" smtClean="0"/>
          </a:p>
        </p:txBody>
      </p:sp>
      <p:pic>
        <p:nvPicPr>
          <p:cNvPr id="17410" name="Picture 2" descr="Image result for singapore digital div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4191718"/>
            <a:ext cx="4610100" cy="2333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1967677"/>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5.3 – The Future</a:t>
            </a:r>
            <a:endParaRPr lang="en-GB" sz="4000" b="1" dirty="0" smtClean="0"/>
          </a:p>
        </p:txBody>
      </p:sp>
      <p:sp>
        <p:nvSpPr>
          <p:cNvPr id="34" name="Rectangle 33"/>
          <p:cNvSpPr/>
          <p:nvPr/>
        </p:nvSpPr>
        <p:spPr>
          <a:xfrm>
            <a:off x="179511" y="1124744"/>
            <a:ext cx="7056785" cy="5715411"/>
          </a:xfrm>
          <a:prstGeom prst="rect">
            <a:avLst/>
          </a:prstGeom>
        </p:spPr>
        <p:txBody>
          <a:bodyPr wrap="square">
            <a:spAutoFit/>
          </a:bodyPr>
          <a:lstStyle/>
          <a:p>
            <a:pPr>
              <a:buClr>
                <a:srgbClr val="0070C0"/>
              </a:buClr>
            </a:pPr>
            <a:r>
              <a:rPr lang="en-US" sz="1740" b="1" dirty="0" smtClean="0">
                <a:solidFill>
                  <a:schemeClr val="tx2"/>
                </a:solidFill>
              </a:rPr>
              <a:t>The Future</a:t>
            </a:r>
            <a:endParaRPr lang="en-US" sz="1740" b="1" dirty="0">
              <a:solidFill>
                <a:schemeClr val="tx2"/>
              </a:solidFill>
            </a:endParaRPr>
          </a:p>
          <a:p>
            <a:pPr marL="276225" indent="-276225">
              <a:buClr>
                <a:srgbClr val="0070C0"/>
              </a:buClr>
              <a:buFont typeface="Wingdings 3" panose="05040102010807070707" pitchFamily="18" charset="2"/>
              <a:buChar char=""/>
            </a:pPr>
            <a:r>
              <a:rPr lang="en-US" sz="1740" dirty="0"/>
              <a:t>The digital divide tends to increase when new technologies become available. Younger generations tend to embrace technology more quickly than older generations. As new technology is usually initially expensive, it is taken up more quickly by those who have wealth rather than those who do not. For example, in 2013,3.7 million smart watches were sold. By 2014, sales had risen to 6.8 million. Virtually all these sales were in developed countries. </a:t>
            </a:r>
            <a:endParaRPr lang="en-US" sz="1740" dirty="0" smtClean="0"/>
          </a:p>
          <a:p>
            <a:pPr marL="276225" indent="-276225">
              <a:buClr>
                <a:srgbClr val="0070C0"/>
              </a:buClr>
              <a:buFont typeface="Wingdings 3" panose="05040102010807070707" pitchFamily="18" charset="2"/>
              <a:buChar char=""/>
            </a:pPr>
            <a:r>
              <a:rPr lang="en-US" sz="1740" dirty="0" smtClean="0"/>
              <a:t>In </a:t>
            </a:r>
            <a:r>
              <a:rPr lang="en-US" sz="1740" dirty="0"/>
              <a:t>2015, Apple made its smart </a:t>
            </a:r>
            <a:r>
              <a:rPr lang="en-US" sz="1740" dirty="0" smtClean="0"/>
              <a:t>watch- </a:t>
            </a:r>
            <a:r>
              <a:rPr lang="en-US" sz="1740" dirty="0"/>
              <a:t>available to customers in just nine countries: Australia, Canada, China, France, Germany, Hong Kong, Japan, the United Kingdom and the United States. The populations of developing nations tend to get left behind when new technologies emerge, although the divide lessens as these technologies become more widespread and less costly.</a:t>
            </a:r>
          </a:p>
          <a:p>
            <a:pPr marL="276225" indent="-276225">
              <a:buClr>
                <a:srgbClr val="0070C0"/>
              </a:buClr>
              <a:buFont typeface="Wingdings 3" panose="05040102010807070707" pitchFamily="18" charset="2"/>
              <a:buChar char=""/>
            </a:pPr>
            <a:r>
              <a:rPr lang="en-US" sz="1740" dirty="0"/>
              <a:t>Access to technology, or often a lack of it, is one of the biggest contributors to the digital divide. Having a </a:t>
            </a:r>
            <a:r>
              <a:rPr lang="en-US" sz="1740" dirty="0" smtClean="0"/>
              <a:t>digital </a:t>
            </a:r>
            <a:r>
              <a:rPr lang="en-US" sz="1740" dirty="0"/>
              <a:t>device that is connected to the internet allows access to educational resources, ecommerce, online banking and entertainment, amongst </a:t>
            </a:r>
            <a:r>
              <a:rPr lang="en-US" sz="1740" dirty="0" smtClean="0"/>
              <a:t>other things</a:t>
            </a:r>
            <a:r>
              <a:rPr lang="en-US" sz="1740" dirty="0"/>
              <a:t>. Many people who do have access are being encouraged to allow their older technologies to be refurbished and given to those who currently have no access</a:t>
            </a:r>
            <a:r>
              <a:rPr lang="en-US" sz="1740" dirty="0" smtClean="0"/>
              <a:t>.</a:t>
            </a:r>
            <a:endParaRPr lang="en-US" sz="1740" dirty="0"/>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76</a:t>
            </a:r>
            <a:endParaRPr lang="en-GB" sz="1130" b="1" dirty="0">
              <a:latin typeface="Arial" panose="020B0604020202020204" pitchFamily="34" charset="0"/>
              <a:cs typeface="Arial" panose="020B0604020202020204" pitchFamily="34" charset="0"/>
            </a:endParaRPr>
          </a:p>
        </p:txBody>
      </p:sp>
      <p:pic>
        <p:nvPicPr>
          <p:cNvPr id="20482" name="Picture 2" descr="Image result for smartwatc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6" y="1124744"/>
            <a:ext cx="1680121" cy="1803057"/>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Image result for google glass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36295" y="3028900"/>
            <a:ext cx="1680121" cy="1216640"/>
          </a:xfrm>
          <a:prstGeom prst="rect">
            <a:avLst/>
          </a:prstGeom>
          <a:noFill/>
          <a:extLst>
            <a:ext uri="{909E8E84-426E-40DD-AFC4-6F175D3DCCD1}">
              <a14:hiddenFill xmlns:a14="http://schemas.microsoft.com/office/drawing/2010/main">
                <a:solidFill>
                  <a:srgbClr val="FFFFFF"/>
                </a:solidFill>
              </a14:hiddenFill>
            </a:ext>
          </a:extLst>
        </p:spPr>
      </p:pic>
      <p:pic>
        <p:nvPicPr>
          <p:cNvPr id="20488" name="Picture 8" descr="Image result for wearable interne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6295" y="4362973"/>
            <a:ext cx="1680121" cy="1298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4688857"/>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5.3 – The Future</a:t>
            </a:r>
            <a:endParaRPr lang="en-GB" sz="4000" b="1" dirty="0" smtClean="0"/>
          </a:p>
        </p:txBody>
      </p:sp>
      <p:sp>
        <p:nvSpPr>
          <p:cNvPr id="34" name="Rectangle 33"/>
          <p:cNvSpPr/>
          <p:nvPr/>
        </p:nvSpPr>
        <p:spPr>
          <a:xfrm>
            <a:off x="179511" y="1124744"/>
            <a:ext cx="6631303" cy="4247317"/>
          </a:xfrm>
          <a:prstGeom prst="rect">
            <a:avLst/>
          </a:prstGeom>
        </p:spPr>
        <p:txBody>
          <a:bodyPr wrap="square">
            <a:spAutoFit/>
          </a:bodyPr>
          <a:lstStyle/>
          <a:p>
            <a:pPr>
              <a:buClr>
                <a:srgbClr val="0070C0"/>
              </a:buClr>
            </a:pPr>
            <a:r>
              <a:rPr lang="en-US" b="1" dirty="0" smtClean="0">
                <a:solidFill>
                  <a:schemeClr val="tx2"/>
                </a:solidFill>
              </a:rPr>
              <a:t>The Future</a:t>
            </a:r>
            <a:endParaRPr lang="en-US" b="1" dirty="0">
              <a:solidFill>
                <a:schemeClr val="tx2"/>
              </a:solidFill>
            </a:endParaRPr>
          </a:p>
          <a:p>
            <a:pPr marL="361950" indent="-361950">
              <a:buClr>
                <a:srgbClr val="0070C0"/>
              </a:buClr>
              <a:buFont typeface="Wingdings 3" panose="05040102010807070707" pitchFamily="18" charset="2"/>
              <a:buChar char=""/>
            </a:pPr>
            <a:r>
              <a:rPr lang="en-US" dirty="0" smtClean="0"/>
              <a:t>For </a:t>
            </a:r>
            <a:r>
              <a:rPr lang="en-US" dirty="0"/>
              <a:t>those who do not understand </a:t>
            </a:r>
            <a:r>
              <a:rPr lang="en-US" dirty="0" smtClean="0"/>
              <a:t>how to </a:t>
            </a:r>
            <a:r>
              <a:rPr lang="en-US" dirty="0"/>
              <a:t>use the technologies available, there are courses being run in many areas to help people learn the skills needed. There are also many countries that are funding community teaching programs, especially for those in poorer areas.</a:t>
            </a:r>
          </a:p>
          <a:p>
            <a:pPr marL="361950" indent="-361950">
              <a:buClr>
                <a:srgbClr val="0070C0"/>
              </a:buClr>
              <a:buFont typeface="Wingdings 3" panose="05040102010807070707" pitchFamily="18" charset="2"/>
              <a:buChar char=""/>
            </a:pPr>
            <a:r>
              <a:rPr lang="en-US" dirty="0"/>
              <a:t>In less developed countries there is a drive to set up </a:t>
            </a:r>
            <a:r>
              <a:rPr lang="en-US" dirty="0" err="1"/>
              <a:t>cybercafes</a:t>
            </a:r>
            <a:r>
              <a:rPr lang="en-US" dirty="0"/>
              <a:t> to make technologies available to </a:t>
            </a:r>
            <a:r>
              <a:rPr lang="en-US" dirty="0" smtClean="0"/>
              <a:t>communities </a:t>
            </a:r>
            <a:r>
              <a:rPr lang="en-US" dirty="0"/>
              <a:t>and increase their chance of a better education and access to facilities such as ecommerce.</a:t>
            </a:r>
          </a:p>
          <a:p>
            <a:pPr marL="361950" indent="-361950">
              <a:buClr>
                <a:srgbClr val="0070C0"/>
              </a:buClr>
              <a:buFont typeface="Wingdings 3" panose="05040102010807070707" pitchFamily="18" charset="2"/>
              <a:buChar char=""/>
            </a:pPr>
            <a:r>
              <a:rPr lang="en-US" dirty="0"/>
              <a:t>The digital divide will exist in many different ways for a long time yet but each initiative that is put into place will help to close that divide a piece at a time. There is hope that this will eliminate a culture of digital divide and create a culture of digital inclusion.</a:t>
            </a:r>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76</a:t>
            </a:r>
            <a:endParaRPr lang="en-GB" sz="1130" b="1" dirty="0">
              <a:latin typeface="Arial" panose="020B0604020202020204" pitchFamily="34" charset="0"/>
              <a:cs typeface="Arial" panose="020B0604020202020204" pitchFamily="34" charset="0"/>
            </a:endParaRPr>
          </a:p>
        </p:txBody>
      </p:sp>
      <p:pic>
        <p:nvPicPr>
          <p:cNvPr id="5" name="Picture 6" descr="Image result for wearable intern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10814" y="1128695"/>
            <a:ext cx="2146022" cy="546865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02757" y="5336239"/>
            <a:ext cx="6457475" cy="1292662"/>
          </a:xfrm>
          <a:prstGeom prst="rect">
            <a:avLst/>
          </a:prstGeom>
          <a:solidFill>
            <a:schemeClr val="accent4">
              <a:lumMod val="20000"/>
              <a:lumOff val="80000"/>
            </a:schemeClr>
          </a:solidFill>
          <a:ln w="57150">
            <a:solidFill>
              <a:schemeClr val="accent4">
                <a:lumMod val="75000"/>
              </a:schemeClr>
            </a:solidFill>
          </a:ln>
        </p:spPr>
        <p:txBody>
          <a:bodyPr wrap="square" rtlCol="0">
            <a:spAutoFit/>
          </a:bodyPr>
          <a:lstStyle/>
          <a:p>
            <a:pPr>
              <a:buClr>
                <a:schemeClr val="tx2">
                  <a:lumMod val="75000"/>
                </a:schemeClr>
              </a:buClr>
            </a:pPr>
            <a:endParaRPr lang="en-US" sz="2400" dirty="0"/>
          </a:p>
          <a:p>
            <a:pPr>
              <a:buClr>
                <a:schemeClr val="tx2">
                  <a:lumMod val="75000"/>
                </a:schemeClr>
              </a:buClr>
            </a:pPr>
            <a:r>
              <a:rPr lang="en-US" dirty="0"/>
              <a:t>Plan a letter that could be sent to a government official about the digital divide in your country. Make at least two suggestions about how the gap could be closed.</a:t>
            </a:r>
          </a:p>
        </p:txBody>
      </p:sp>
      <p:sp>
        <p:nvSpPr>
          <p:cNvPr id="7" name="TextBox 6"/>
          <p:cNvSpPr txBox="1"/>
          <p:nvPr/>
        </p:nvSpPr>
        <p:spPr>
          <a:xfrm>
            <a:off x="214562" y="5336239"/>
            <a:ext cx="1134126" cy="369332"/>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chemeClr val="accent4">
              <a:lumMod val="75000"/>
            </a:schemeClr>
          </a:solidFill>
        </p:spPr>
        <p:txBody>
          <a:bodyPr wrap="square" rtlCol="0">
            <a:spAutoFit/>
          </a:bodyPr>
          <a:lstStyle/>
          <a:p>
            <a:r>
              <a:rPr lang="en-GB" b="1" dirty="0" smtClean="0">
                <a:solidFill>
                  <a:schemeClr val="bg1"/>
                </a:solidFill>
              </a:rPr>
              <a:t>Task</a:t>
            </a:r>
            <a:endParaRPr lang="en-GB" b="1" dirty="0">
              <a:solidFill>
                <a:schemeClr val="bg1"/>
              </a:solidFill>
            </a:endParaRPr>
          </a:p>
        </p:txBody>
      </p:sp>
    </p:spTree>
    <p:extLst>
      <p:ext uri="{BB962C8B-B14F-4D97-AF65-F5344CB8AC3E}">
        <p14:creationId xmlns:p14="http://schemas.microsoft.com/office/powerpoint/2010/main" val="4111122103"/>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5.4 – Summary</a:t>
            </a:r>
            <a:endParaRPr lang="en-GB" sz="4000" b="1" dirty="0" smtClean="0"/>
          </a:p>
        </p:txBody>
      </p:sp>
      <p:sp>
        <p:nvSpPr>
          <p:cNvPr id="34" name="Rectangle 33"/>
          <p:cNvSpPr/>
          <p:nvPr/>
        </p:nvSpPr>
        <p:spPr>
          <a:xfrm>
            <a:off x="179511" y="1124744"/>
            <a:ext cx="6631303" cy="5647700"/>
          </a:xfrm>
          <a:prstGeom prst="rect">
            <a:avLst/>
          </a:prstGeom>
        </p:spPr>
        <p:txBody>
          <a:bodyPr wrap="square">
            <a:spAutoFit/>
          </a:bodyPr>
          <a:lstStyle/>
          <a:p>
            <a:pPr>
              <a:buClr>
                <a:srgbClr val="0070C0"/>
              </a:buClr>
            </a:pPr>
            <a:r>
              <a:rPr lang="en-US" sz="1900" b="1" dirty="0" smtClean="0">
                <a:solidFill>
                  <a:schemeClr val="tx2"/>
                </a:solidFill>
              </a:rPr>
              <a:t>Summary</a:t>
            </a:r>
            <a:endParaRPr lang="en-US" sz="1900" b="1" dirty="0">
              <a:solidFill>
                <a:schemeClr val="tx2"/>
              </a:solidFill>
            </a:endParaRPr>
          </a:p>
          <a:p>
            <a:pPr marL="361950" indent="-361950">
              <a:buClr>
                <a:srgbClr val="0070C0"/>
              </a:buClr>
              <a:buFont typeface="Wingdings 3" panose="05040102010807070707" pitchFamily="18" charset="2"/>
              <a:buChar char=""/>
            </a:pPr>
            <a:r>
              <a:rPr lang="en-US" sz="1900" dirty="0"/>
              <a:t>The digital divide is the technology divide between countries, demographic groups and economic areas. It is a technical, social and economic issue about the availability and use of modern technologies. It refers to more than just the internet and can include technologies such as telephones, televisions, PCs and the internet</a:t>
            </a:r>
            <a:r>
              <a:rPr lang="en-US" sz="1900" dirty="0" smtClean="0"/>
              <a:t>.</a:t>
            </a:r>
          </a:p>
          <a:p>
            <a:pPr marL="361950" indent="-361950">
              <a:buClr>
                <a:srgbClr val="0070C0"/>
              </a:buClr>
              <a:buFont typeface="Wingdings 3" panose="05040102010807070707" pitchFamily="18" charset="2"/>
              <a:buChar char=""/>
            </a:pPr>
            <a:r>
              <a:rPr lang="en-US" sz="1900" dirty="0"/>
              <a:t>The digital divide can </a:t>
            </a:r>
            <a:r>
              <a:rPr lang="en-US" sz="1900" dirty="0" smtClean="0"/>
              <a:t>occur for </a:t>
            </a:r>
            <a:r>
              <a:rPr lang="en-US" sz="1900" dirty="0"/>
              <a:t>many reasons, including a person’s age, status and location. There are many </a:t>
            </a:r>
            <a:r>
              <a:rPr lang="en-US" sz="1900" dirty="0" smtClean="0"/>
              <a:t>things </a:t>
            </a:r>
            <a:r>
              <a:rPr lang="en-US" sz="1900" dirty="0"/>
              <a:t>that can be affected by the digital divide, including 3 person’s access to ecommerce, their education, employment opportunities and entertainment experiences</a:t>
            </a:r>
            <a:r>
              <a:rPr lang="en-US" sz="1900" dirty="0" smtClean="0"/>
              <a:t>.</a:t>
            </a:r>
          </a:p>
          <a:p>
            <a:pPr marL="361950" indent="-361950">
              <a:buClr>
                <a:srgbClr val="0070C0"/>
              </a:buClr>
              <a:buFont typeface="Wingdings 3" panose="05040102010807070707" pitchFamily="18" charset="2"/>
              <a:buChar char=""/>
            </a:pPr>
            <a:r>
              <a:rPr lang="en-US" sz="1900" dirty="0"/>
              <a:t>A divide can occur between countries that are more developed and those that are less developed, between people who live in cities and those that live in rural areas, between different socio-economic groups and amongst those that have higher and lower performing technologies.</a:t>
            </a:r>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76</a:t>
            </a:r>
            <a:endParaRPr lang="en-GB" sz="1130" b="1" dirty="0">
              <a:latin typeface="Arial" panose="020B0604020202020204" pitchFamily="34" charset="0"/>
              <a:cs typeface="Arial" panose="020B0604020202020204" pitchFamily="34" charset="0"/>
            </a:endParaRPr>
          </a:p>
        </p:txBody>
      </p:sp>
      <p:pic>
        <p:nvPicPr>
          <p:cNvPr id="5" name="Picture 6" descr="Image result for wearable intern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10814" y="1128695"/>
            <a:ext cx="2146022" cy="5468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0730168"/>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5 – Questions</a:t>
            </a:r>
            <a:endParaRPr lang="en-GB" sz="4000" b="1" dirty="0" smtClean="0"/>
          </a:p>
        </p:txBody>
      </p:sp>
      <p:sp>
        <p:nvSpPr>
          <p:cNvPr id="4" name="Round Same Side Corner Rectangle 3">
            <a:hlinkClick r:id="" action="ppaction://noaction"/>
          </p:cNvPr>
          <p:cNvSpPr/>
          <p:nvPr/>
        </p:nvSpPr>
        <p:spPr>
          <a:xfrm>
            <a:off x="5491043" y="692696"/>
            <a:ext cx="737141" cy="357190"/>
          </a:xfrm>
          <a:prstGeom prst="round2SameRect">
            <a:avLst/>
          </a:prstGeom>
          <a:gradFill>
            <a:gsLst>
              <a:gs pos="0">
                <a:srgbClr val="002060"/>
              </a:gs>
              <a:gs pos="46000">
                <a:srgbClr val="0070C0"/>
              </a:gs>
              <a:gs pos="100000">
                <a:schemeClr val="accent5">
                  <a:lumMod val="40000"/>
                  <a:lumOff val="6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1130" b="1" dirty="0" smtClean="0">
                <a:latin typeface="Arial" panose="020B0604020202020204" pitchFamily="34" charset="0"/>
                <a:cs typeface="Arial" panose="020B0604020202020204" pitchFamily="34" charset="0"/>
              </a:rPr>
              <a:t>Page 77</a:t>
            </a:r>
            <a:endParaRPr lang="en-GB" sz="1130" b="1" dirty="0">
              <a:latin typeface="Arial" panose="020B0604020202020204" pitchFamily="34" charset="0"/>
              <a:cs typeface="Arial" panose="020B0604020202020204" pitchFamily="34" charset="0"/>
            </a:endParaRPr>
          </a:p>
        </p:txBody>
      </p:sp>
      <p:sp>
        <p:nvSpPr>
          <p:cNvPr id="6" name="Rectangle 33"/>
          <p:cNvSpPr/>
          <p:nvPr/>
        </p:nvSpPr>
        <p:spPr>
          <a:xfrm>
            <a:off x="200285" y="1131713"/>
            <a:ext cx="8764203" cy="5570756"/>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800" b="1" dirty="0">
              <a:solidFill>
                <a:schemeClr val="tx2"/>
              </a:solidFill>
            </a:endParaRPr>
          </a:p>
          <a:p>
            <a:pPr marL="534988" indent="-534988">
              <a:buClr>
                <a:srgbClr val="C00000"/>
              </a:buClr>
              <a:buFont typeface="+mj-lt"/>
              <a:buAutoNum type="arabicPeriod"/>
              <a:tabLst>
                <a:tab pos="8523288" algn="r"/>
              </a:tabLst>
            </a:pPr>
            <a:r>
              <a:rPr lang="en-US" sz="4100" dirty="0" smtClean="0"/>
              <a:t>Describe </a:t>
            </a:r>
            <a:r>
              <a:rPr lang="en-US" sz="4100" dirty="0"/>
              <a:t>the term ‘digital divide’. </a:t>
            </a:r>
            <a:r>
              <a:rPr lang="en-US" sz="4100" dirty="0" smtClean="0"/>
              <a:t>	[</a:t>
            </a:r>
            <a:r>
              <a:rPr lang="en-US" sz="4100" dirty="0"/>
              <a:t>3]</a:t>
            </a:r>
          </a:p>
          <a:p>
            <a:pPr marL="534988" indent="-534988">
              <a:buClr>
                <a:srgbClr val="C00000"/>
              </a:buClr>
              <a:buFont typeface="+mj-lt"/>
              <a:buAutoNum type="arabicPeriod"/>
              <a:tabLst>
                <a:tab pos="8523288" algn="r"/>
              </a:tabLst>
            </a:pPr>
            <a:r>
              <a:rPr lang="en-US" sz="4100" dirty="0" smtClean="0"/>
              <a:t>Discuss </a:t>
            </a:r>
            <a:r>
              <a:rPr lang="en-US" sz="4100" dirty="0"/>
              <a:t>the impact of the digital divide on countries that are less developed. </a:t>
            </a:r>
            <a:r>
              <a:rPr lang="en-US" sz="4100" dirty="0" smtClean="0"/>
              <a:t>	[</a:t>
            </a:r>
            <a:r>
              <a:rPr lang="en-US" sz="4100" dirty="0"/>
              <a:t>8]</a:t>
            </a:r>
          </a:p>
          <a:p>
            <a:pPr marL="534988" indent="-534988">
              <a:buClr>
                <a:srgbClr val="C00000"/>
              </a:buClr>
              <a:buFont typeface="+mj-lt"/>
              <a:buAutoNum type="arabicPeriod"/>
              <a:tabLst>
                <a:tab pos="7712075" algn="r"/>
              </a:tabLst>
            </a:pPr>
            <a:r>
              <a:rPr lang="en-US" sz="4100" dirty="0" smtClean="0"/>
              <a:t>Describe </a:t>
            </a:r>
            <a:r>
              <a:rPr lang="en-US" sz="4100" dirty="0"/>
              <a:t>two strategies that could be put in place to reduce the digital divide. </a:t>
            </a:r>
            <a:r>
              <a:rPr lang="en-US" sz="4100" dirty="0" smtClean="0"/>
              <a:t>	[</a:t>
            </a:r>
            <a:r>
              <a:rPr lang="en-US" sz="4100" dirty="0"/>
              <a:t>4</a:t>
            </a:r>
            <a:r>
              <a:rPr lang="en-US" sz="4100" dirty="0" smtClean="0"/>
              <a:t>]</a:t>
            </a:r>
            <a:endParaRPr lang="en-US" sz="4100" dirty="0"/>
          </a:p>
        </p:txBody>
      </p:sp>
      <p:sp>
        <p:nvSpPr>
          <p:cNvPr id="7" name="TextBox 6"/>
          <p:cNvSpPr txBox="1"/>
          <p:nvPr/>
        </p:nvSpPr>
        <p:spPr>
          <a:xfrm>
            <a:off x="200285" y="1124744"/>
            <a:ext cx="1923443"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a:solidFill>
                  <a:schemeClr val="bg1"/>
                </a:solidFill>
              </a:rPr>
              <a:t>Questions</a:t>
            </a:r>
            <a:endParaRPr lang="en-GB" b="1" dirty="0">
              <a:solidFill>
                <a:schemeClr val="bg1"/>
              </a:solidFill>
            </a:endParaRPr>
          </a:p>
        </p:txBody>
      </p:sp>
      <p:sp>
        <p:nvSpPr>
          <p:cNvPr id="2" name="TextBox 1"/>
          <p:cNvSpPr txBox="1"/>
          <p:nvPr/>
        </p:nvSpPr>
        <p:spPr>
          <a:xfrm>
            <a:off x="8340655" y="1131713"/>
            <a:ext cx="607859" cy="923330"/>
          </a:xfrm>
          <a:prstGeom prst="rect">
            <a:avLst/>
          </a:prstGeom>
          <a:noFill/>
        </p:spPr>
        <p:txBody>
          <a:bodyPr wrap="non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938046712"/>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smtClean="0"/>
              <a:t>5 – Answers</a:t>
            </a:r>
            <a:endParaRPr lang="en-GB" sz="4000" b="1" dirty="0" smtClean="0"/>
          </a:p>
        </p:txBody>
      </p:sp>
      <p:sp>
        <p:nvSpPr>
          <p:cNvPr id="6" name="Rectangle 33"/>
          <p:cNvSpPr/>
          <p:nvPr/>
        </p:nvSpPr>
        <p:spPr>
          <a:xfrm>
            <a:off x="200285" y="1131713"/>
            <a:ext cx="8764203" cy="5509200"/>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800" b="1" dirty="0">
              <a:solidFill>
                <a:schemeClr val="tx2"/>
              </a:solidFill>
            </a:endParaRPr>
          </a:p>
          <a:p>
            <a:pPr marL="534988" indent="-534988">
              <a:buClr>
                <a:srgbClr val="C00000"/>
              </a:buClr>
              <a:buFont typeface="+mj-lt"/>
              <a:buAutoNum type="arabicPeriod"/>
              <a:tabLst>
                <a:tab pos="8523288" algn="r"/>
              </a:tabLst>
            </a:pPr>
            <a:r>
              <a:rPr lang="en-US" sz="3600" dirty="0" smtClean="0"/>
              <a:t>Answer </a:t>
            </a:r>
            <a:r>
              <a:rPr lang="en-US" sz="3600" dirty="0"/>
              <a:t>must include the following points [3]:</a:t>
            </a:r>
          </a:p>
          <a:p>
            <a:pPr marL="1069975" indent="-571500">
              <a:buClr>
                <a:srgbClr val="C00000"/>
              </a:buClr>
              <a:buFont typeface="Wingdings" panose="05000000000000000000" pitchFamily="2" charset="2"/>
              <a:buChar char="§"/>
              <a:tabLst>
                <a:tab pos="8523288" algn="r"/>
              </a:tabLst>
            </a:pPr>
            <a:r>
              <a:rPr lang="en-US" sz="3600" dirty="0" smtClean="0"/>
              <a:t>The </a:t>
            </a:r>
            <a:r>
              <a:rPr lang="en-US" sz="3600" dirty="0"/>
              <a:t>technology divide between countries, demographic groups and areas.</a:t>
            </a:r>
          </a:p>
          <a:p>
            <a:pPr marL="1069975" indent="-571500">
              <a:buClr>
                <a:srgbClr val="C00000"/>
              </a:buClr>
              <a:buFont typeface="Wingdings" panose="05000000000000000000" pitchFamily="2" charset="2"/>
              <a:buChar char="§"/>
              <a:tabLst>
                <a:tab pos="8523288" algn="r"/>
              </a:tabLst>
            </a:pPr>
            <a:r>
              <a:rPr lang="en-US" sz="3600" dirty="0" smtClean="0"/>
              <a:t>It </a:t>
            </a:r>
            <a:r>
              <a:rPr lang="en-US" sz="3600" dirty="0"/>
              <a:t>concerns the availability of modern technology.</a:t>
            </a:r>
          </a:p>
          <a:p>
            <a:pPr marL="1069975" indent="-571500">
              <a:buClr>
                <a:srgbClr val="C00000"/>
              </a:buClr>
              <a:buFont typeface="Wingdings" panose="05000000000000000000" pitchFamily="2" charset="2"/>
              <a:buChar char="§"/>
              <a:tabLst>
                <a:tab pos="8523288" algn="r"/>
              </a:tabLst>
            </a:pPr>
            <a:r>
              <a:rPr lang="en-US" sz="3600" dirty="0" smtClean="0"/>
              <a:t>It </a:t>
            </a:r>
            <a:r>
              <a:rPr lang="en-US" sz="3600" dirty="0"/>
              <a:t>can include the divide caused by age, status and location.</a:t>
            </a:r>
          </a:p>
        </p:txBody>
      </p:sp>
      <p:sp>
        <p:nvSpPr>
          <p:cNvPr id="7" name="TextBox 6"/>
          <p:cNvSpPr txBox="1"/>
          <p:nvPr/>
        </p:nvSpPr>
        <p:spPr>
          <a:xfrm>
            <a:off x="200285" y="1124744"/>
            <a:ext cx="1923443"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smtClean="0">
                <a:solidFill>
                  <a:schemeClr val="bg1"/>
                </a:solidFill>
              </a:rPr>
              <a:t>Answers</a:t>
            </a:r>
            <a:endParaRPr lang="en-GB" b="1" dirty="0">
              <a:solidFill>
                <a:schemeClr val="bg1"/>
              </a:solidFill>
            </a:endParaRPr>
          </a:p>
        </p:txBody>
      </p:sp>
    </p:spTree>
    <p:extLst>
      <p:ext uri="{BB962C8B-B14F-4D97-AF65-F5344CB8AC3E}">
        <p14:creationId xmlns:p14="http://schemas.microsoft.com/office/powerpoint/2010/main" val="184014555"/>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a:t>5 – Answers</a:t>
            </a:r>
            <a:endParaRPr lang="en-GB" sz="4000" b="1" dirty="0" smtClean="0"/>
          </a:p>
        </p:txBody>
      </p:sp>
      <p:sp>
        <p:nvSpPr>
          <p:cNvPr id="6" name="Rectangle 33"/>
          <p:cNvSpPr/>
          <p:nvPr/>
        </p:nvSpPr>
        <p:spPr>
          <a:xfrm>
            <a:off x="200285" y="1131713"/>
            <a:ext cx="8764203" cy="5447645"/>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800" b="1" dirty="0">
              <a:solidFill>
                <a:schemeClr val="tx2"/>
              </a:solidFill>
            </a:endParaRPr>
          </a:p>
          <a:p>
            <a:pPr marL="355600" indent="-355600">
              <a:buClr>
                <a:srgbClr val="C00000"/>
              </a:buClr>
              <a:buFont typeface="+mj-lt"/>
              <a:buAutoNum type="arabicPeriod" startAt="2"/>
              <a:tabLst>
                <a:tab pos="8523288" algn="r"/>
              </a:tabLst>
            </a:pPr>
            <a:r>
              <a:rPr lang="en-US" sz="1600" dirty="0" smtClean="0"/>
              <a:t>Level </a:t>
            </a:r>
            <a:r>
              <a:rPr lang="en-US" sz="1600" dirty="0"/>
              <a:t>of response:</a:t>
            </a:r>
          </a:p>
          <a:p>
            <a:pPr>
              <a:buClr>
                <a:srgbClr val="C00000"/>
              </a:buClr>
              <a:tabLst>
                <a:tab pos="8523288" algn="r"/>
              </a:tabLst>
            </a:pPr>
            <a:r>
              <a:rPr lang="en-US" sz="1600" b="1" dirty="0"/>
              <a:t>Level 3 [6-8 </a:t>
            </a:r>
            <a:r>
              <a:rPr lang="en-US" sz="1600" b="1" dirty="0" smtClean="0"/>
              <a:t>marks]</a:t>
            </a:r>
          </a:p>
          <a:p>
            <a:pPr marL="355600">
              <a:buClr>
                <a:srgbClr val="C00000"/>
              </a:buClr>
              <a:tabLst>
                <a:tab pos="8523288" algn="r"/>
              </a:tabLst>
            </a:pPr>
            <a:r>
              <a:rPr lang="en-US" sz="1600" dirty="0" smtClean="0"/>
              <a:t>Candidates </a:t>
            </a:r>
            <a:r>
              <a:rPr lang="en-US" sz="1600" dirty="0"/>
              <a:t>will discuss in detail a range of points describing how a country can be affected by the digital divide. The points raised will be justified. There will be a reasoned conclusion. The information will be relevant, clear, </a:t>
            </a:r>
            <a:r>
              <a:rPr lang="en-US" sz="1600" dirty="0" err="1"/>
              <a:t>organised</a:t>
            </a:r>
            <a:r>
              <a:rPr lang="en-US" sz="1600" dirty="0"/>
              <a:t> and presented in a structured and coherent format.</a:t>
            </a:r>
          </a:p>
          <a:p>
            <a:pPr>
              <a:buClr>
                <a:srgbClr val="C00000"/>
              </a:buClr>
              <a:tabLst>
                <a:tab pos="8523288" algn="r"/>
              </a:tabLst>
            </a:pPr>
            <a:r>
              <a:rPr lang="en-US" sz="1600" b="1" dirty="0"/>
              <a:t>Level 2 [3-5 marks]</a:t>
            </a:r>
          </a:p>
          <a:p>
            <a:pPr marL="355600">
              <a:buClr>
                <a:srgbClr val="C00000"/>
              </a:buClr>
              <a:tabLst>
                <a:tab pos="8523288" algn="r"/>
              </a:tabLst>
            </a:pPr>
            <a:r>
              <a:rPr lang="en-US" sz="1600" dirty="0"/>
              <a:t>Candidates will provide limited discussion of points describing how a country can be affected by the digital divide, the development of some of the points will be limited. There will be a conclusion. For the most part the information will be relevant and presented in a structured and coherent format</a:t>
            </a:r>
            <a:r>
              <a:rPr lang="en-US" sz="1600" dirty="0" smtClean="0"/>
              <a:t>.</a:t>
            </a:r>
          </a:p>
          <a:p>
            <a:pPr>
              <a:buClr>
                <a:srgbClr val="C00000"/>
              </a:buClr>
              <a:tabLst>
                <a:tab pos="8523288" algn="r"/>
              </a:tabLst>
            </a:pPr>
            <a:r>
              <a:rPr lang="en-US" sz="1600" b="1" dirty="0"/>
              <a:t>Level 1 [1-2 marks]</a:t>
            </a:r>
          </a:p>
          <a:p>
            <a:pPr marL="355600">
              <a:buClr>
                <a:srgbClr val="C00000"/>
              </a:buClr>
              <a:tabLst>
                <a:tab pos="8523288" algn="r"/>
              </a:tabLst>
            </a:pPr>
            <a:r>
              <a:rPr lang="en-US" sz="1600" dirty="0"/>
              <a:t>Candidates may only give reference to a </a:t>
            </a:r>
            <a:r>
              <a:rPr lang="en-US" sz="1600" dirty="0" smtClean="0"/>
              <a:t>single aspect </a:t>
            </a:r>
            <a:r>
              <a:rPr lang="en-US" sz="1600" dirty="0"/>
              <a:t>of the digital divide. Answers may </a:t>
            </a:r>
            <a:r>
              <a:rPr lang="en-US" sz="1600" dirty="0" smtClean="0"/>
              <a:t>be simplistic </a:t>
            </a:r>
            <a:r>
              <a:rPr lang="en-US" sz="1600" dirty="0"/>
              <a:t>with little or no relevance.</a:t>
            </a:r>
          </a:p>
          <a:p>
            <a:pPr marL="355600">
              <a:buClr>
                <a:srgbClr val="C00000"/>
              </a:buClr>
              <a:tabLst>
                <a:tab pos="8523288" algn="r"/>
              </a:tabLst>
            </a:pPr>
            <a:r>
              <a:rPr lang="en-US" sz="1600" dirty="0"/>
              <a:t>0 marks for a response with no valid comments.</a:t>
            </a:r>
          </a:p>
          <a:p>
            <a:pPr marL="355600">
              <a:buClr>
                <a:srgbClr val="C00000"/>
              </a:buClr>
              <a:tabLst>
                <a:tab pos="8523288" algn="r"/>
              </a:tabLst>
            </a:pPr>
            <a:r>
              <a:rPr lang="en-US" sz="1600" dirty="0"/>
              <a:t>Possible points:</a:t>
            </a:r>
          </a:p>
          <a:p>
            <a:pPr marL="627063" indent="-285750">
              <a:buClr>
                <a:srgbClr val="C00000"/>
              </a:buClr>
              <a:buFont typeface="Wingdings" panose="05000000000000000000" pitchFamily="2" charset="2"/>
              <a:buChar char="§"/>
              <a:tabLst>
                <a:tab pos="8523288" algn="r"/>
              </a:tabLst>
            </a:pPr>
            <a:r>
              <a:rPr lang="en-US" sz="1600" dirty="0" smtClean="0"/>
              <a:t>Can </a:t>
            </a:r>
            <a:r>
              <a:rPr lang="en-US" sz="1600" dirty="0"/>
              <a:t>prevent access to further education such as online courses and training.</a:t>
            </a:r>
          </a:p>
          <a:p>
            <a:pPr marL="627063" indent="-285750">
              <a:buClr>
                <a:srgbClr val="C00000"/>
              </a:buClr>
              <a:buFont typeface="Wingdings" panose="05000000000000000000" pitchFamily="2" charset="2"/>
              <a:buChar char="§"/>
              <a:tabLst>
                <a:tab pos="8523288" algn="r"/>
              </a:tabLst>
            </a:pPr>
            <a:r>
              <a:rPr lang="en-US" sz="1600" dirty="0" smtClean="0"/>
              <a:t>Can </a:t>
            </a:r>
            <a:r>
              <a:rPr lang="en-US" sz="1600" dirty="0"/>
              <a:t>affect entertainment experiences if connections are too slow.</a:t>
            </a:r>
          </a:p>
          <a:p>
            <a:pPr marL="627063" indent="-285750">
              <a:buClr>
                <a:srgbClr val="C00000"/>
              </a:buClr>
              <a:buFont typeface="Wingdings" panose="05000000000000000000" pitchFamily="2" charset="2"/>
              <a:buChar char="§"/>
              <a:tabLst>
                <a:tab pos="8523288" algn="r"/>
              </a:tabLst>
            </a:pPr>
            <a:r>
              <a:rPr lang="en-US" sz="1600" dirty="0" smtClean="0"/>
              <a:t>Can </a:t>
            </a:r>
            <a:r>
              <a:rPr lang="en-US" sz="1600" dirty="0"/>
              <a:t>prevent effective communication.</a:t>
            </a:r>
          </a:p>
          <a:p>
            <a:pPr marL="627063" indent="-285750">
              <a:buClr>
                <a:srgbClr val="C00000"/>
              </a:buClr>
              <a:buFont typeface="Wingdings" panose="05000000000000000000" pitchFamily="2" charset="2"/>
              <a:buChar char="§"/>
              <a:tabLst>
                <a:tab pos="8523288" algn="r"/>
              </a:tabLst>
            </a:pPr>
            <a:r>
              <a:rPr lang="en-US" sz="1600" dirty="0" smtClean="0"/>
              <a:t>Can </a:t>
            </a:r>
            <a:r>
              <a:rPr lang="en-US" sz="1600" dirty="0"/>
              <a:t>prevent the ability to be competitive in trading and ecommerce.</a:t>
            </a:r>
          </a:p>
        </p:txBody>
      </p:sp>
      <p:sp>
        <p:nvSpPr>
          <p:cNvPr id="7" name="TextBox 6"/>
          <p:cNvSpPr txBox="1"/>
          <p:nvPr/>
        </p:nvSpPr>
        <p:spPr>
          <a:xfrm>
            <a:off x="200285" y="1124744"/>
            <a:ext cx="1923443"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smtClean="0">
                <a:solidFill>
                  <a:schemeClr val="bg1"/>
                </a:solidFill>
              </a:rPr>
              <a:t>Answers</a:t>
            </a:r>
            <a:endParaRPr lang="en-GB" b="1" dirty="0">
              <a:solidFill>
                <a:schemeClr val="bg1"/>
              </a:solidFill>
            </a:endParaRPr>
          </a:p>
        </p:txBody>
      </p:sp>
    </p:spTree>
    <p:extLst>
      <p:ext uri="{BB962C8B-B14F-4D97-AF65-F5344CB8AC3E}">
        <p14:creationId xmlns:p14="http://schemas.microsoft.com/office/powerpoint/2010/main" val="1087034790"/>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4000" dirty="0"/>
              <a:t>5 – Answers</a:t>
            </a:r>
            <a:endParaRPr lang="en-GB" sz="4000" b="1" dirty="0" smtClean="0"/>
          </a:p>
        </p:txBody>
      </p:sp>
      <p:sp>
        <p:nvSpPr>
          <p:cNvPr id="6" name="Rectangle 33"/>
          <p:cNvSpPr/>
          <p:nvPr/>
        </p:nvSpPr>
        <p:spPr>
          <a:xfrm>
            <a:off x="200285" y="1131713"/>
            <a:ext cx="8764203" cy="5486117"/>
          </a:xfrm>
          <a:custGeom>
            <a:avLst/>
            <a:gdLst>
              <a:gd name="connsiteX0" fmla="*/ 0 w 4868847"/>
              <a:gd name="connsiteY0" fmla="*/ 0 h 4832092"/>
              <a:gd name="connsiteX1" fmla="*/ 4868847 w 4868847"/>
              <a:gd name="connsiteY1" fmla="*/ 0 h 4832092"/>
              <a:gd name="connsiteX2" fmla="*/ 4868847 w 4868847"/>
              <a:gd name="connsiteY2" fmla="*/ 4832092 h 4832092"/>
              <a:gd name="connsiteX3" fmla="*/ 0 w 4868847"/>
              <a:gd name="connsiteY3" fmla="*/ 4832092 h 4832092"/>
              <a:gd name="connsiteX4" fmla="*/ 0 w 4868847"/>
              <a:gd name="connsiteY4" fmla="*/ 0 h 4832092"/>
              <a:gd name="connsiteX0" fmla="*/ 0 w 4868847"/>
              <a:gd name="connsiteY0" fmla="*/ 0 h 4832092"/>
              <a:gd name="connsiteX1" fmla="*/ 4868847 w 4868847"/>
              <a:gd name="connsiteY1" fmla="*/ 0 h 4832092"/>
              <a:gd name="connsiteX2" fmla="*/ 4661813 w 4868847"/>
              <a:gd name="connsiteY2" fmla="*/ 4832092 h 4832092"/>
              <a:gd name="connsiteX3" fmla="*/ 0 w 4868847"/>
              <a:gd name="connsiteY3" fmla="*/ 4832092 h 4832092"/>
              <a:gd name="connsiteX4" fmla="*/ 0 w 4868847"/>
              <a:gd name="connsiteY4" fmla="*/ 0 h 4832092"/>
              <a:gd name="connsiteX0" fmla="*/ 0 w 4895913"/>
              <a:gd name="connsiteY0" fmla="*/ 0 h 4854685"/>
              <a:gd name="connsiteX1" fmla="*/ 4868847 w 4895913"/>
              <a:gd name="connsiteY1" fmla="*/ 0 h 4854685"/>
              <a:gd name="connsiteX2" fmla="*/ 4661813 w 4895913"/>
              <a:gd name="connsiteY2" fmla="*/ 4832092 h 4854685"/>
              <a:gd name="connsiteX3" fmla="*/ 0 w 4895913"/>
              <a:gd name="connsiteY3" fmla="*/ 4832092 h 4854685"/>
              <a:gd name="connsiteX4" fmla="*/ 0 w 4895913"/>
              <a:gd name="connsiteY4" fmla="*/ 0 h 4854685"/>
              <a:gd name="connsiteX0" fmla="*/ 0 w 4868847"/>
              <a:gd name="connsiteY0" fmla="*/ 0 h 4854685"/>
              <a:gd name="connsiteX1" fmla="*/ 4868847 w 4868847"/>
              <a:gd name="connsiteY1" fmla="*/ 0 h 4854685"/>
              <a:gd name="connsiteX2" fmla="*/ 4523790 w 4868847"/>
              <a:gd name="connsiteY2" fmla="*/ 4832092 h 4854685"/>
              <a:gd name="connsiteX3" fmla="*/ 0 w 4868847"/>
              <a:gd name="connsiteY3" fmla="*/ 4832092 h 4854685"/>
              <a:gd name="connsiteX4" fmla="*/ 0 w 4868847"/>
              <a:gd name="connsiteY4" fmla="*/ 0 h 4854685"/>
              <a:gd name="connsiteX0" fmla="*/ 0 w 4868847"/>
              <a:gd name="connsiteY0" fmla="*/ 0 h 4837534"/>
              <a:gd name="connsiteX1" fmla="*/ 4868847 w 4868847"/>
              <a:gd name="connsiteY1" fmla="*/ 0 h 4837534"/>
              <a:gd name="connsiteX2" fmla="*/ 4523790 w 4868847"/>
              <a:gd name="connsiteY2" fmla="*/ 4814839 h 4837534"/>
              <a:gd name="connsiteX3" fmla="*/ 0 w 4868847"/>
              <a:gd name="connsiteY3" fmla="*/ 4832092 h 4837534"/>
              <a:gd name="connsiteX4" fmla="*/ 0 w 4868847"/>
              <a:gd name="connsiteY4" fmla="*/ 0 h 4837534"/>
              <a:gd name="connsiteX0" fmla="*/ 0 w 4868847"/>
              <a:gd name="connsiteY0" fmla="*/ 0 h 4832092"/>
              <a:gd name="connsiteX1" fmla="*/ 4868847 w 4868847"/>
              <a:gd name="connsiteY1" fmla="*/ 0 h 4832092"/>
              <a:gd name="connsiteX2" fmla="*/ 4523790 w 4868847"/>
              <a:gd name="connsiteY2" fmla="*/ 4814839 h 4832092"/>
              <a:gd name="connsiteX3" fmla="*/ 0 w 4868847"/>
              <a:gd name="connsiteY3" fmla="*/ 4832092 h 4832092"/>
              <a:gd name="connsiteX4" fmla="*/ 0 w 4868847"/>
              <a:gd name="connsiteY4" fmla="*/ 0 h 4832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847" h="4832092">
                <a:moveTo>
                  <a:pt x="0" y="0"/>
                </a:moveTo>
                <a:lnTo>
                  <a:pt x="4868847" y="0"/>
                </a:lnTo>
                <a:cubicBezTo>
                  <a:pt x="4799836" y="1610697"/>
                  <a:pt x="4989617" y="4722391"/>
                  <a:pt x="4523790" y="4814839"/>
                </a:cubicBezTo>
                <a:lnTo>
                  <a:pt x="0" y="4832092"/>
                </a:lnTo>
                <a:lnTo>
                  <a:pt x="0" y="0"/>
                </a:lnTo>
                <a:close/>
              </a:path>
            </a:pathLst>
          </a:custGeom>
          <a:solidFill>
            <a:srgbClr val="A7C4FF"/>
          </a:solidFill>
          <a:ln w="57150">
            <a:solidFill>
              <a:srgbClr val="0070C0"/>
            </a:solidFill>
          </a:ln>
          <a:effectLst>
            <a:outerShdw blurRad="50800" dist="38100" dir="5400000" algn="t" rotWithShape="0">
              <a:prstClr val="black">
                <a:alpha val="40000"/>
              </a:prstClr>
            </a:outerShdw>
          </a:effectLst>
        </p:spPr>
        <p:txBody>
          <a:bodyPr wrap="square">
            <a:spAutoFit/>
          </a:bodyPr>
          <a:lstStyle/>
          <a:p>
            <a:pPr>
              <a:buClr>
                <a:srgbClr val="0070C0"/>
              </a:buClr>
            </a:pPr>
            <a:endParaRPr lang="en-US" sz="2800" b="1" dirty="0">
              <a:solidFill>
                <a:schemeClr val="tx2"/>
              </a:solidFill>
            </a:endParaRPr>
          </a:p>
          <a:p>
            <a:pPr marL="355600" indent="-355600">
              <a:buClr>
                <a:srgbClr val="C00000"/>
              </a:buClr>
              <a:buFont typeface="+mj-lt"/>
              <a:buAutoNum type="arabicPeriod" startAt="3"/>
              <a:tabLst>
                <a:tab pos="8523288" algn="r"/>
              </a:tabLst>
            </a:pPr>
            <a:r>
              <a:rPr lang="en-US" sz="2150" dirty="0"/>
              <a:t>Any two of the following strategies with explanation [</a:t>
            </a:r>
            <a:r>
              <a:rPr lang="en-US" sz="2150" dirty="0" smtClean="0"/>
              <a:t>4]:</a:t>
            </a:r>
            <a:endParaRPr lang="en-US" sz="2150" dirty="0"/>
          </a:p>
          <a:p>
            <a:pPr marL="627063" indent="-285750">
              <a:buClr>
                <a:srgbClr val="C00000"/>
              </a:buClr>
              <a:buFont typeface="Wingdings" panose="05000000000000000000" pitchFamily="2" charset="2"/>
              <a:buChar char="§"/>
              <a:tabLst>
                <a:tab pos="8523288" algn="r"/>
              </a:tabLst>
            </a:pPr>
            <a:r>
              <a:rPr lang="en-US" sz="2150" dirty="0" smtClean="0"/>
              <a:t>Improving </a:t>
            </a:r>
            <a:r>
              <a:rPr lang="en-US" sz="2150" dirty="0"/>
              <a:t>the infrastructure that is currently in place...</a:t>
            </a:r>
          </a:p>
          <a:p>
            <a:pPr marL="627063" indent="-285750">
              <a:buClr>
                <a:srgbClr val="C00000"/>
              </a:buClr>
              <a:buFont typeface="Wingdings" panose="05000000000000000000" pitchFamily="2" charset="2"/>
              <a:buChar char="§"/>
              <a:tabLst>
                <a:tab pos="8523288" algn="r"/>
              </a:tabLst>
            </a:pPr>
            <a:r>
              <a:rPr lang="en-US" sz="2150" dirty="0" smtClean="0"/>
              <a:t>... </a:t>
            </a:r>
            <a:r>
              <a:rPr lang="en-US" sz="2150" dirty="0"/>
              <a:t>this will provide better access for more people and improve the level of aspects, such as using technology for entertainment.</a:t>
            </a:r>
          </a:p>
          <a:p>
            <a:pPr marL="627063" indent="-285750">
              <a:buClr>
                <a:srgbClr val="C00000"/>
              </a:buClr>
              <a:buFont typeface="Wingdings" panose="05000000000000000000" pitchFamily="2" charset="2"/>
              <a:buChar char="§"/>
              <a:tabLst>
                <a:tab pos="8523288" algn="r"/>
              </a:tabLst>
            </a:pPr>
            <a:r>
              <a:rPr lang="en-US" sz="2150" dirty="0" smtClean="0"/>
              <a:t>Getting </a:t>
            </a:r>
            <a:r>
              <a:rPr lang="en-US" sz="2150" dirty="0"/>
              <a:t>the technologies of those upgrading recycled for use by those who do not have access...</a:t>
            </a:r>
          </a:p>
          <a:p>
            <a:pPr marL="627063" indent="-285750">
              <a:buClr>
                <a:srgbClr val="C00000"/>
              </a:buClr>
              <a:buFont typeface="Wingdings" panose="05000000000000000000" pitchFamily="2" charset="2"/>
              <a:buChar char="§"/>
              <a:tabLst>
                <a:tab pos="8523288" algn="r"/>
              </a:tabLst>
            </a:pPr>
            <a:r>
              <a:rPr lang="en-US" sz="2150" dirty="0" smtClean="0"/>
              <a:t>... </a:t>
            </a:r>
            <a:r>
              <a:rPr lang="en-US" sz="2150" dirty="0"/>
              <a:t>this will improve the access to online services such as education and training.</a:t>
            </a:r>
          </a:p>
          <a:p>
            <a:pPr marL="627063" indent="-285750">
              <a:buClr>
                <a:srgbClr val="C00000"/>
              </a:buClr>
              <a:buFont typeface="Wingdings" panose="05000000000000000000" pitchFamily="2" charset="2"/>
              <a:buChar char="§"/>
              <a:tabLst>
                <a:tab pos="8523288" algn="r"/>
              </a:tabLst>
            </a:pPr>
            <a:r>
              <a:rPr lang="en-US" sz="2150" dirty="0" smtClean="0"/>
              <a:t>Setting </a:t>
            </a:r>
            <a:r>
              <a:rPr lang="en-US" sz="2150" dirty="0"/>
              <a:t>up cyber cafes in both urban and more remote areas...</a:t>
            </a:r>
          </a:p>
          <a:p>
            <a:pPr marL="627063" indent="-285750">
              <a:buClr>
                <a:srgbClr val="C00000"/>
              </a:buClr>
              <a:buFont typeface="Wingdings" panose="05000000000000000000" pitchFamily="2" charset="2"/>
              <a:buChar char="§"/>
              <a:tabLst>
                <a:tab pos="8523288" algn="r"/>
              </a:tabLst>
            </a:pPr>
            <a:r>
              <a:rPr lang="en-US" sz="2150" dirty="0" smtClean="0"/>
              <a:t>... </a:t>
            </a:r>
            <a:r>
              <a:rPr lang="en-US" sz="2150" dirty="0"/>
              <a:t>this can provide some access to those who cannot afford regular access to the benefits of technology, such as online learning.</a:t>
            </a:r>
          </a:p>
          <a:p>
            <a:pPr marL="627063" indent="-285750">
              <a:buClr>
                <a:srgbClr val="C00000"/>
              </a:buClr>
              <a:buFont typeface="Wingdings" panose="05000000000000000000" pitchFamily="2" charset="2"/>
              <a:buChar char="§"/>
              <a:tabLst>
                <a:tab pos="8523288" algn="r"/>
              </a:tabLst>
            </a:pPr>
            <a:r>
              <a:rPr lang="en-US" sz="2150" dirty="0" smtClean="0"/>
              <a:t>Setting </a:t>
            </a:r>
            <a:r>
              <a:rPr lang="en-US" sz="2150" dirty="0"/>
              <a:t>up community teach programs ...</a:t>
            </a:r>
          </a:p>
          <a:p>
            <a:pPr marL="627063" indent="-285750">
              <a:buClr>
                <a:srgbClr val="C00000"/>
              </a:buClr>
              <a:buFont typeface="Wingdings" panose="05000000000000000000" pitchFamily="2" charset="2"/>
              <a:buChar char="§"/>
              <a:tabLst>
                <a:tab pos="8523288" algn="r"/>
              </a:tabLst>
            </a:pPr>
            <a:r>
              <a:rPr lang="en-US" sz="2150" dirty="0" smtClean="0"/>
              <a:t>... </a:t>
            </a:r>
            <a:r>
              <a:rPr lang="en-US" sz="2150" dirty="0"/>
              <a:t>this can help those who do not know how to use the technology gain an understanding in a friendly environment.</a:t>
            </a:r>
          </a:p>
        </p:txBody>
      </p:sp>
      <p:sp>
        <p:nvSpPr>
          <p:cNvPr id="7" name="TextBox 6"/>
          <p:cNvSpPr txBox="1"/>
          <p:nvPr/>
        </p:nvSpPr>
        <p:spPr>
          <a:xfrm>
            <a:off x="200285" y="1124744"/>
            <a:ext cx="1923443" cy="461665"/>
          </a:xfrm>
          <a:custGeom>
            <a:avLst/>
            <a:gdLst>
              <a:gd name="connsiteX0" fmla="*/ 0 w 1656184"/>
              <a:gd name="connsiteY0" fmla="*/ 0 h 432048"/>
              <a:gd name="connsiteX1" fmla="*/ 1656184 w 1656184"/>
              <a:gd name="connsiteY1" fmla="*/ 0 h 432048"/>
              <a:gd name="connsiteX2" fmla="*/ 1656184 w 1656184"/>
              <a:gd name="connsiteY2" fmla="*/ 432048 h 432048"/>
              <a:gd name="connsiteX3" fmla="*/ 0 w 1656184"/>
              <a:gd name="connsiteY3" fmla="*/ 432048 h 432048"/>
              <a:gd name="connsiteX4" fmla="*/ 0 w 1656184"/>
              <a:gd name="connsiteY4" fmla="*/ 0 h 432048"/>
              <a:gd name="connsiteX0" fmla="*/ 0 w 1656184"/>
              <a:gd name="connsiteY0" fmla="*/ 0 h 432048"/>
              <a:gd name="connsiteX1" fmla="*/ 1656184 w 1656184"/>
              <a:gd name="connsiteY1" fmla="*/ 0 h 432048"/>
              <a:gd name="connsiteX2" fmla="*/ 1449150 w 1656184"/>
              <a:gd name="connsiteY2" fmla="*/ 432048 h 432048"/>
              <a:gd name="connsiteX3" fmla="*/ 0 w 1656184"/>
              <a:gd name="connsiteY3" fmla="*/ 432048 h 432048"/>
              <a:gd name="connsiteX4" fmla="*/ 0 w 1656184"/>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6184" h="432048">
                <a:moveTo>
                  <a:pt x="0" y="0"/>
                </a:moveTo>
                <a:lnTo>
                  <a:pt x="1656184" y="0"/>
                </a:lnTo>
                <a:lnTo>
                  <a:pt x="1449150" y="432048"/>
                </a:lnTo>
                <a:lnTo>
                  <a:pt x="0" y="432048"/>
                </a:lnTo>
                <a:lnTo>
                  <a:pt x="0" y="0"/>
                </a:lnTo>
                <a:close/>
              </a:path>
            </a:pathLst>
          </a:custGeom>
          <a:solidFill>
            <a:srgbClr val="0070C0"/>
          </a:solidFill>
        </p:spPr>
        <p:txBody>
          <a:bodyPr wrap="square" rtlCol="0">
            <a:spAutoFit/>
          </a:bodyPr>
          <a:lstStyle/>
          <a:p>
            <a:r>
              <a:rPr lang="en-GB" sz="2400" b="1" dirty="0" smtClean="0">
                <a:solidFill>
                  <a:schemeClr val="bg1"/>
                </a:solidFill>
              </a:rPr>
              <a:t>Answers</a:t>
            </a:r>
            <a:endParaRPr lang="en-GB" b="1" dirty="0">
              <a:solidFill>
                <a:schemeClr val="bg1"/>
              </a:solidFill>
            </a:endParaRPr>
          </a:p>
        </p:txBody>
      </p:sp>
    </p:spTree>
    <p:extLst>
      <p:ext uri="{BB962C8B-B14F-4D97-AF65-F5344CB8AC3E}">
        <p14:creationId xmlns:p14="http://schemas.microsoft.com/office/powerpoint/2010/main" val="551755715"/>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sp>
        <p:nvSpPr>
          <p:cNvPr id="34" name="Rectangle 33"/>
          <p:cNvSpPr/>
          <p:nvPr/>
        </p:nvSpPr>
        <p:spPr>
          <a:xfrm>
            <a:off x="179512" y="1124744"/>
            <a:ext cx="8712968" cy="5793894"/>
          </a:xfrm>
          <a:prstGeom prst="rect">
            <a:avLst/>
          </a:prstGeom>
        </p:spPr>
        <p:txBody>
          <a:bodyPr wrap="square">
            <a:spAutoFit/>
          </a:bodyPr>
          <a:lstStyle/>
          <a:p>
            <a:pPr>
              <a:buClr>
                <a:srgbClr val="0070C0"/>
              </a:buClr>
            </a:pPr>
            <a:r>
              <a:rPr lang="en-US" sz="2440" dirty="0" smtClean="0"/>
              <a:t>For Cambridge International AS and A Level Information Technology, candidates:</a:t>
            </a:r>
          </a:p>
          <a:p>
            <a:pPr marL="711200" indent="-342900">
              <a:buClr>
                <a:srgbClr val="0070C0"/>
              </a:buClr>
              <a:buFont typeface="Wingdings" panose="05000000000000000000" pitchFamily="2" charset="2"/>
              <a:buChar char="§"/>
            </a:pPr>
            <a:r>
              <a:rPr lang="en-US" sz="2440" dirty="0" smtClean="0"/>
              <a:t>take Papers 1 and 2 only (for the Cambridge International AS Level qualification)</a:t>
            </a:r>
          </a:p>
          <a:p>
            <a:pPr marL="711200" indent="-342900">
              <a:buClr>
                <a:srgbClr val="0070C0"/>
              </a:buClr>
              <a:buFont typeface="Wingdings" panose="05000000000000000000" pitchFamily="2" charset="2"/>
              <a:buChar char="§"/>
            </a:pPr>
            <a:r>
              <a:rPr lang="en-US" sz="2440" dirty="0" smtClean="0"/>
              <a:t>or</a:t>
            </a:r>
          </a:p>
          <a:p>
            <a:pPr marL="711200" indent="-342900">
              <a:buClr>
                <a:srgbClr val="0070C0"/>
              </a:buClr>
              <a:buFont typeface="Wingdings" panose="05000000000000000000" pitchFamily="2" charset="2"/>
              <a:buChar char="§"/>
            </a:pPr>
            <a:r>
              <a:rPr lang="en-US" sz="2440" dirty="0" smtClean="0"/>
              <a:t>follow a staged assessment route by taking Papers 1 and 2 (for Cambridge International AS Level qualification) in one series, then Papers 3 and 4 (for Cambridge International A Level qualification) in a later series</a:t>
            </a:r>
          </a:p>
          <a:p>
            <a:pPr marL="711200" indent="-342900">
              <a:buClr>
                <a:srgbClr val="0070C0"/>
              </a:buClr>
              <a:buFont typeface="Wingdings" panose="05000000000000000000" pitchFamily="2" charset="2"/>
              <a:buChar char="§"/>
            </a:pPr>
            <a:r>
              <a:rPr lang="en-US" sz="2440" dirty="0" smtClean="0"/>
              <a:t>or</a:t>
            </a:r>
          </a:p>
          <a:p>
            <a:pPr marL="711200" indent="-342900">
              <a:buClr>
                <a:srgbClr val="0070C0"/>
              </a:buClr>
              <a:buFont typeface="Wingdings" panose="05000000000000000000" pitchFamily="2" charset="2"/>
              <a:buChar char="§"/>
            </a:pPr>
            <a:r>
              <a:rPr lang="en-US" sz="2440" dirty="0" smtClean="0"/>
              <a:t>take Papers 1, 2, 3 and 4 in the same examination series, leading to the full Cambridge International A Level.</a:t>
            </a:r>
          </a:p>
          <a:p>
            <a:pPr>
              <a:buClr>
                <a:srgbClr val="0070C0"/>
              </a:buClr>
            </a:pPr>
            <a:r>
              <a:rPr lang="en-US" sz="2440" dirty="0" smtClean="0"/>
              <a:t>All components are externally assessed.</a:t>
            </a:r>
            <a:endParaRPr lang="en-US" sz="2440" dirty="0"/>
          </a:p>
        </p:txBody>
      </p:sp>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46394265"/>
              </p:ext>
            </p:extLst>
          </p:nvPr>
        </p:nvGraphicFramePr>
        <p:xfrm>
          <a:off x="179512" y="1124744"/>
          <a:ext cx="8712968" cy="5400599"/>
        </p:xfrm>
        <a:graphic>
          <a:graphicData uri="http://schemas.openxmlformats.org/drawingml/2006/table">
            <a:tbl>
              <a:tblPr firstRow="1" bandRow="1">
                <a:tableStyleId>{5C22544A-7EE6-4342-B048-85BDC9FD1C3A}</a:tableStyleId>
              </a:tblPr>
              <a:tblGrid>
                <a:gridCol w="6099078"/>
                <a:gridCol w="1306945"/>
                <a:gridCol w="1306945"/>
              </a:tblGrid>
              <a:tr h="390885">
                <a:tc rowSpan="2">
                  <a:txBody>
                    <a:bodyPr/>
                    <a:lstStyle/>
                    <a:p>
                      <a:r>
                        <a:rPr kumimoji="0" lang="en-GB" sz="1850" b="1" i="0" u="none" strike="noStrike" kern="1200" baseline="0" dirty="0" smtClean="0">
                          <a:solidFill>
                            <a:schemeClr val="lt1"/>
                          </a:solidFill>
                          <a:latin typeface="Arial" panose="020B0604020202020204" pitchFamily="34" charset="0"/>
                          <a:ea typeface="+mn-ea"/>
                          <a:cs typeface="Arial" panose="020B0604020202020204" pitchFamily="34" charset="0"/>
                        </a:rPr>
                        <a:t>Component</a:t>
                      </a:r>
                      <a:endParaRPr lang="en-GB" sz="1850" dirty="0">
                        <a:latin typeface="Arial" panose="020B0604020202020204" pitchFamily="34" charset="0"/>
                        <a:cs typeface="Arial" panose="020B0604020202020204" pitchFamily="34" charset="0"/>
                      </a:endParaRPr>
                    </a:p>
                  </a:txBody>
                  <a:tcPr/>
                </a:tc>
                <a:tc gridSpan="2">
                  <a:txBody>
                    <a:bodyPr/>
                    <a:lstStyle/>
                    <a:p>
                      <a:pPr algn="ctr"/>
                      <a:r>
                        <a:rPr lang="en-IE" sz="1850" dirty="0" smtClean="0">
                          <a:latin typeface="Arial" panose="020B0604020202020204" pitchFamily="34" charset="0"/>
                          <a:cs typeface="Arial" panose="020B0604020202020204" pitchFamily="34" charset="0"/>
                        </a:rPr>
                        <a:t>Weighting</a:t>
                      </a:r>
                      <a:endParaRPr lang="en-GB" sz="185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90885">
                <a:tc vMerge="1">
                  <a:txBody>
                    <a:bodyPr/>
                    <a:lstStyle/>
                    <a:p>
                      <a:endParaRPr lang="en-GB"/>
                    </a:p>
                  </a:txBody>
                  <a:tcPr/>
                </a:tc>
                <a:tc>
                  <a:txBody>
                    <a:bodyPr/>
                    <a:lstStyle/>
                    <a:p>
                      <a:pPr algn="ctr"/>
                      <a:r>
                        <a:rPr lang="en-IE" sz="1850" dirty="0" smtClean="0">
                          <a:latin typeface="Arial" panose="020B0604020202020204" pitchFamily="34" charset="0"/>
                          <a:cs typeface="Arial" panose="020B0604020202020204" pitchFamily="34" charset="0"/>
                        </a:rPr>
                        <a:t>AS Level</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A Level</a:t>
                      </a:r>
                      <a:endParaRPr lang="en-GB" sz="1850" dirty="0">
                        <a:latin typeface="Arial" panose="020B0604020202020204" pitchFamily="34" charset="0"/>
                        <a:cs typeface="Arial" panose="020B0604020202020204" pitchFamily="34" charset="0"/>
                      </a:endParaRPr>
                    </a:p>
                  </a:txBody>
                  <a:tcPr/>
                </a:tc>
              </a:tr>
              <a:tr h="2161835">
                <a:tc>
                  <a:txBody>
                    <a:bodyPr/>
                    <a:lstStyle/>
                    <a:p>
                      <a:r>
                        <a:rPr kumimoji="0" lang="en-US" sz="1850" b="1" i="0" u="none" strike="noStrike" kern="1200" baseline="0" dirty="0" smtClean="0">
                          <a:solidFill>
                            <a:schemeClr val="dk1"/>
                          </a:solidFill>
                          <a:latin typeface="Arial" panose="020B0604020202020204" pitchFamily="34" charset="0"/>
                          <a:ea typeface="+mn-ea"/>
                          <a:cs typeface="Arial" panose="020B0604020202020204" pitchFamily="34" charset="0"/>
                        </a:rPr>
                        <a:t>Paper 1 Theory                                1 hour 45 minutes</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This written paper tests sections 1–10 of the syllabus content.</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Candidates answer each question in the spaces provided on the </a:t>
                      </a: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question paper. All questions are compulsory.</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90 marks</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50%</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25%</a:t>
                      </a:r>
                      <a:endParaRPr lang="en-GB" sz="1850" dirty="0">
                        <a:latin typeface="Arial" panose="020B0604020202020204" pitchFamily="34" charset="0"/>
                        <a:cs typeface="Arial" panose="020B0604020202020204" pitchFamily="34" charset="0"/>
                      </a:endParaRPr>
                    </a:p>
                  </a:txBody>
                  <a:tcPr/>
                </a:tc>
              </a:tr>
              <a:tr h="2456994">
                <a:tc>
                  <a:txBody>
                    <a:bodyPr/>
                    <a:lstStyle/>
                    <a:p>
                      <a:r>
                        <a:rPr kumimoji="0" lang="en-US" sz="1850" b="1" i="0" u="none" strike="noStrike" kern="1200" baseline="0" dirty="0" smtClean="0">
                          <a:solidFill>
                            <a:schemeClr val="dk1"/>
                          </a:solidFill>
                          <a:latin typeface="Arial" panose="020B0604020202020204" pitchFamily="34" charset="0"/>
                          <a:ea typeface="+mn-ea"/>
                          <a:cs typeface="Arial" panose="020B0604020202020204" pitchFamily="34" charset="0"/>
                        </a:rPr>
                        <a:t>Paper 2 Practical                           2 hours 30 minutes</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This paper tests sections 8–10 of the syllabus content. Candidates will also need to use their previous knowledge from sections 1–7.</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All tasks are compulsory.</a:t>
                      </a:r>
                    </a:p>
                    <a:p>
                      <a:pPr marL="285750" indent="-285750">
                        <a:buFont typeface="Wingdings" panose="05000000000000000000" pitchFamily="2" charset="2"/>
                        <a:buChar char="§"/>
                      </a:pPr>
                      <a:r>
                        <a:rPr kumimoji="0" lang="en-US" sz="1850" b="0" i="0" u="none" strike="noStrike" kern="1200" baseline="0" dirty="0" smtClean="0">
                          <a:solidFill>
                            <a:schemeClr val="dk1"/>
                          </a:solidFill>
                          <a:latin typeface="Arial" panose="020B0604020202020204" pitchFamily="34" charset="0"/>
                          <a:ea typeface="+mn-ea"/>
                          <a:cs typeface="Arial" panose="020B0604020202020204" pitchFamily="34" charset="0"/>
                        </a:rPr>
                        <a:t>Candidates must use the most appropriate software and the most </a:t>
                      </a: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appropriate methods.</a:t>
                      </a:r>
                    </a:p>
                    <a:p>
                      <a:pPr marL="285750" indent="-285750">
                        <a:buFont typeface="Wingdings" panose="05000000000000000000" pitchFamily="2" charset="2"/>
                        <a:buChar char="§"/>
                      </a:pPr>
                      <a:r>
                        <a:rPr kumimoji="0" lang="en-GB" sz="1850" b="0" i="0" u="none" strike="noStrike" kern="1200" baseline="0" dirty="0" smtClean="0">
                          <a:solidFill>
                            <a:schemeClr val="dk1"/>
                          </a:solidFill>
                          <a:latin typeface="Arial" panose="020B0604020202020204" pitchFamily="34" charset="0"/>
                          <a:ea typeface="+mn-ea"/>
                          <a:cs typeface="Arial" panose="020B0604020202020204" pitchFamily="34" charset="0"/>
                        </a:rPr>
                        <a:t>110 marks</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50%</a:t>
                      </a:r>
                      <a:endParaRPr lang="en-GB" sz="1850" dirty="0">
                        <a:latin typeface="Arial" panose="020B0604020202020204" pitchFamily="34" charset="0"/>
                        <a:cs typeface="Arial" panose="020B0604020202020204" pitchFamily="34" charset="0"/>
                      </a:endParaRPr>
                    </a:p>
                  </a:txBody>
                  <a:tcPr/>
                </a:tc>
                <a:tc>
                  <a:txBody>
                    <a:bodyPr/>
                    <a:lstStyle/>
                    <a:p>
                      <a:pPr algn="ctr"/>
                      <a:r>
                        <a:rPr lang="en-IE" sz="1850" dirty="0" smtClean="0">
                          <a:latin typeface="Arial" panose="020B0604020202020204" pitchFamily="34" charset="0"/>
                          <a:cs typeface="Arial" panose="020B0604020202020204" pitchFamily="34" charset="0"/>
                        </a:rPr>
                        <a:t>25%</a:t>
                      </a:r>
                      <a:endParaRPr lang="en-GB" sz="185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833278521"/>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2 – Assessment Structure</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881025859"/>
              </p:ext>
            </p:extLst>
          </p:nvPr>
        </p:nvGraphicFramePr>
        <p:xfrm>
          <a:off x="179512" y="1124744"/>
          <a:ext cx="8784976" cy="5472608"/>
        </p:xfrm>
        <a:graphic>
          <a:graphicData uri="http://schemas.openxmlformats.org/drawingml/2006/table">
            <a:tbl>
              <a:tblPr firstRow="1" bandRow="1">
                <a:tableStyleId>{5C22544A-7EE6-4342-B048-85BDC9FD1C3A}</a:tableStyleId>
              </a:tblPr>
              <a:tblGrid>
                <a:gridCol w="6515524"/>
                <a:gridCol w="1244538"/>
                <a:gridCol w="1024914"/>
              </a:tblGrid>
              <a:tr h="377421">
                <a:tc rowSpan="2">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Component</a:t>
                      </a:r>
                      <a:endParaRPr lang="en-GB" dirty="0">
                        <a:latin typeface="Arial" panose="020B0604020202020204" pitchFamily="34" charset="0"/>
                        <a:cs typeface="Arial" panose="020B0604020202020204" pitchFamily="34" charset="0"/>
                      </a:endParaRPr>
                    </a:p>
                  </a:txBody>
                  <a:tcPr/>
                </a:tc>
                <a:tc gridSpan="2">
                  <a:txBody>
                    <a:bodyPr/>
                    <a:lstStyle/>
                    <a:p>
                      <a:pPr algn="ctr"/>
                      <a:r>
                        <a:rPr lang="en-IE" dirty="0" smtClean="0">
                          <a:latin typeface="Arial" panose="020B0604020202020204" pitchFamily="34" charset="0"/>
                          <a:cs typeface="Arial" panose="020B0604020202020204" pitchFamily="34" charset="0"/>
                        </a:rPr>
                        <a:t>Weighting</a:t>
                      </a:r>
                      <a:endParaRPr lang="en-GB"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77421">
                <a:tc vMerge="1">
                  <a:txBody>
                    <a:bodyPr/>
                    <a:lstStyle/>
                    <a:p>
                      <a:endParaRPr lang="en-GB"/>
                    </a:p>
                  </a:txBody>
                  <a:tcPr/>
                </a:tc>
                <a:tc>
                  <a:txBody>
                    <a:bodyPr/>
                    <a:lstStyle/>
                    <a:p>
                      <a:pPr algn="ctr"/>
                      <a:r>
                        <a:rPr lang="en-IE" dirty="0" smtClean="0">
                          <a:latin typeface="Arial" panose="020B0604020202020204" pitchFamily="34" charset="0"/>
                          <a:cs typeface="Arial" panose="020B0604020202020204" pitchFamily="34" charset="0"/>
                        </a:rPr>
                        <a:t>AS Level</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 Level</a:t>
                      </a:r>
                      <a:endParaRPr lang="en-GB" dirty="0">
                        <a:latin typeface="Arial" panose="020B0604020202020204" pitchFamily="34" charset="0"/>
                        <a:cs typeface="Arial" panose="020B0604020202020204" pitchFamily="34" charset="0"/>
                      </a:endParaRPr>
                    </a:p>
                  </a:txBody>
                  <a:tcPr/>
                </a:tc>
              </a:tr>
              <a:tr h="2075817">
                <a:tc>
                  <a:txBody>
                    <a:bodyPr/>
                    <a:lstStyle/>
                    <a:p>
                      <a:r>
                        <a:rPr kumimoji="0" lang="en-US" sz="1800" b="1" i="0" u="none" strike="noStrike" kern="1200" baseline="0" dirty="0" smtClean="0">
                          <a:solidFill>
                            <a:schemeClr val="dk1"/>
                          </a:solidFill>
                          <a:latin typeface="Arial" panose="020B0604020202020204" pitchFamily="34" charset="0"/>
                          <a:ea typeface="+mn-ea"/>
                          <a:cs typeface="Arial" panose="020B0604020202020204" pitchFamily="34" charset="0"/>
                        </a:rPr>
                        <a:t>Paper 3 Advanced Theory 1 hour 45 minutes</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This written paper tests sections 11–19 of the syllabus content. The content of sections 1–10 is assumed knowledge.</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Candidates answer each question in the spaces provided on the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question paper. All questions are compulsory.</a:t>
                      </a:r>
                    </a:p>
                    <a:p>
                      <a:pPr marL="285750" indent="-285750">
                        <a:buFont typeface="Wingdings" panose="05000000000000000000" pitchFamily="2" charset="2"/>
                        <a:buChar char="§"/>
                      </a:pP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90 marks</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25%</a:t>
                      </a:r>
                      <a:endParaRPr lang="en-GB" dirty="0">
                        <a:latin typeface="Arial" panose="020B0604020202020204" pitchFamily="34" charset="0"/>
                        <a:cs typeface="Arial" panose="020B0604020202020204" pitchFamily="34" charset="0"/>
                      </a:endParaRPr>
                    </a:p>
                  </a:txBody>
                  <a:tcPr/>
                </a:tc>
              </a:tr>
              <a:tr h="2641949">
                <a:tc>
                  <a:txBody>
                    <a:bodyPr/>
                    <a:lstStyle/>
                    <a:p>
                      <a:r>
                        <a:rPr kumimoji="0" lang="en-US" sz="1800" b="1" i="0" u="none" strike="noStrike" kern="1200" baseline="0" dirty="0" smtClean="0">
                          <a:solidFill>
                            <a:schemeClr val="dk1"/>
                          </a:solidFill>
                          <a:latin typeface="Arial" panose="020B0604020202020204" pitchFamily="34" charset="0"/>
                          <a:ea typeface="+mn-ea"/>
                          <a:cs typeface="Arial" panose="020B0604020202020204" pitchFamily="34" charset="0"/>
                        </a:rPr>
                        <a:t>Paper 4 Advanced Practical 2 hours 30 minutes</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tests sections 16–19 of the syllabus content, and sections 8–9 of the syllabus content within a problem-solving context. Candidates will also need to use their previous knowledge from all sections of the syllabus. All tasks are compulsory.</a:t>
                      </a:r>
                    </a:p>
                    <a:p>
                      <a:pPr marL="285750" indent="-285750">
                        <a:buFont typeface="Wingdings" panose="05000000000000000000" pitchFamily="2" charset="2"/>
                        <a:buChar char="§"/>
                      </a:pPr>
                      <a:r>
                        <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rPr>
                        <a:t>Candidates must use the most appropriate software and the most </a:t>
                      </a: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appropriate methods.</a:t>
                      </a:r>
                    </a:p>
                    <a:p>
                      <a:pPr marL="285750" indent="-285750">
                        <a:buFont typeface="Wingdings" panose="05000000000000000000" pitchFamily="2" charset="2"/>
                        <a:buChar char="§"/>
                      </a:pPr>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110 marks</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25%</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426294679"/>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2 – Grade Descriptors – Grade A</a:t>
            </a:r>
            <a:endParaRPr lang="en-GB" b="1" dirty="0" smtClean="0"/>
          </a:p>
        </p:txBody>
      </p:sp>
      <p:sp>
        <p:nvSpPr>
          <p:cNvPr id="34" name="Rectangle 33"/>
          <p:cNvSpPr/>
          <p:nvPr/>
        </p:nvSpPr>
        <p:spPr>
          <a:xfrm>
            <a:off x="323527" y="1124744"/>
            <a:ext cx="8424935" cy="5632311"/>
          </a:xfrm>
          <a:prstGeom prst="rect">
            <a:avLst/>
          </a:prstGeom>
        </p:spPr>
        <p:txBody>
          <a:bodyPr wrap="square">
            <a:spAutoFit/>
          </a:bodyPr>
          <a:lstStyle/>
          <a:p>
            <a:pPr>
              <a:buClr>
                <a:srgbClr val="0070C0"/>
              </a:buClr>
            </a:pPr>
            <a:r>
              <a:rPr lang="en-US" dirty="0" smtClean="0"/>
              <a:t>To </a:t>
            </a:r>
            <a:r>
              <a:rPr lang="en-US" dirty="0"/>
              <a:t>achieve a </a:t>
            </a:r>
            <a:r>
              <a:rPr lang="en-US" b="1" dirty="0"/>
              <a:t>Grade A</a:t>
            </a:r>
            <a:r>
              <a:rPr lang="en-US" dirty="0"/>
              <a:t>, a candidate will be able to:</a:t>
            </a:r>
          </a:p>
          <a:p>
            <a:pPr marL="342900" indent="-342900">
              <a:buClr>
                <a:srgbClr val="0070C0"/>
              </a:buClr>
              <a:buFont typeface="Arial" panose="020B0604020202020204" pitchFamily="34" charset="0"/>
              <a:buChar char="•"/>
            </a:pPr>
            <a:r>
              <a:rPr lang="en-US" dirty="0" smtClean="0"/>
              <a:t>recall </a:t>
            </a:r>
            <a:r>
              <a:rPr lang="en-US" dirty="0"/>
              <a:t>and communicate precise knowledge and display comprehensive understanding of </a:t>
            </a:r>
            <a:r>
              <a:rPr lang="en-US" dirty="0" smtClean="0"/>
              <a:t>scientific phenomena</a:t>
            </a:r>
            <a:r>
              <a:rPr lang="en-US" dirty="0"/>
              <a:t>, facts, laws, definitions, concepts and theories</a:t>
            </a:r>
          </a:p>
          <a:p>
            <a:pPr marL="342900" indent="-342900">
              <a:buClr>
                <a:srgbClr val="0070C0"/>
              </a:buClr>
              <a:buFont typeface="Arial" panose="020B0604020202020204" pitchFamily="34" charset="0"/>
              <a:buChar char="•"/>
            </a:pPr>
            <a:r>
              <a:rPr lang="en-US" dirty="0" smtClean="0"/>
              <a:t>apply </a:t>
            </a:r>
            <a:r>
              <a:rPr lang="en-US" dirty="0"/>
              <a:t>scientific concepts and theories to present reasoned explanations of familiar and </a:t>
            </a:r>
            <a:r>
              <a:rPr lang="en-US" dirty="0" smtClean="0"/>
              <a:t>unfamiliar phenomena</a:t>
            </a:r>
            <a:r>
              <a:rPr lang="en-US" dirty="0"/>
              <a:t>, to solve complex problems involving several stages, and to make reasoned predictions </a:t>
            </a:r>
            <a:r>
              <a:rPr lang="en-US" dirty="0" smtClean="0"/>
              <a:t>and hypotheses</a:t>
            </a:r>
            <a:endParaRPr lang="en-US" dirty="0"/>
          </a:p>
          <a:p>
            <a:pPr marL="342900" indent="-342900">
              <a:buClr>
                <a:srgbClr val="0070C0"/>
              </a:buClr>
              <a:buFont typeface="Arial" panose="020B0604020202020204" pitchFamily="34" charset="0"/>
              <a:buChar char="•"/>
            </a:pPr>
            <a:r>
              <a:rPr lang="en-US" dirty="0" smtClean="0"/>
              <a:t>communicate </a:t>
            </a:r>
            <a:r>
              <a:rPr lang="en-US" dirty="0"/>
              <a:t>and present complex scientific ideas, observations and data clearly and </a:t>
            </a:r>
            <a:r>
              <a:rPr lang="en-US" dirty="0" smtClean="0"/>
              <a:t>logically, independently </a:t>
            </a:r>
            <a:r>
              <a:rPr lang="en-US" dirty="0"/>
              <a:t>using scientific terminology and conventions consistently and correctly</a:t>
            </a:r>
          </a:p>
          <a:p>
            <a:pPr marL="342900" indent="-342900">
              <a:buClr>
                <a:srgbClr val="0070C0"/>
              </a:buClr>
              <a:buFont typeface="Arial" panose="020B0604020202020204" pitchFamily="34" charset="0"/>
              <a:buChar char="•"/>
            </a:pPr>
            <a:r>
              <a:rPr lang="en-US" dirty="0" smtClean="0"/>
              <a:t>independently </a:t>
            </a:r>
            <a:r>
              <a:rPr lang="en-US" dirty="0"/>
              <a:t>select, process and </a:t>
            </a:r>
            <a:r>
              <a:rPr lang="en-US" dirty="0" err="1"/>
              <a:t>synthesise</a:t>
            </a:r>
            <a:r>
              <a:rPr lang="en-US" dirty="0"/>
              <a:t> information presented in a variety of ways, and use it </a:t>
            </a:r>
            <a:r>
              <a:rPr lang="en-US" dirty="0" smtClean="0"/>
              <a:t>to draw </a:t>
            </a:r>
            <a:r>
              <a:rPr lang="en-US" dirty="0"/>
              <a:t>valid conclusions and discuss the scientific, technological, social, economic and </a:t>
            </a:r>
            <a:r>
              <a:rPr lang="en-US" dirty="0" smtClean="0"/>
              <a:t>environmental implications</a:t>
            </a:r>
            <a:endParaRPr lang="en-US" dirty="0"/>
          </a:p>
          <a:p>
            <a:pPr marL="342900" indent="-342900">
              <a:buClr>
                <a:srgbClr val="0070C0"/>
              </a:buClr>
              <a:buFont typeface="Arial" panose="020B0604020202020204" pitchFamily="34" charset="0"/>
              <a:buChar char="•"/>
            </a:pPr>
            <a:r>
              <a:rPr lang="en-US" dirty="0" smtClean="0"/>
              <a:t>devise </a:t>
            </a:r>
            <a:r>
              <a:rPr lang="en-US" dirty="0"/>
              <a:t>strategies to solve problems in complex situations which may involve many variables or </a:t>
            </a:r>
            <a:r>
              <a:rPr lang="en-US" dirty="0" smtClean="0"/>
              <a:t>complex manipulation </a:t>
            </a:r>
            <a:r>
              <a:rPr lang="en-US" dirty="0"/>
              <a:t>of data or ideas through multiple steps</a:t>
            </a:r>
          </a:p>
          <a:p>
            <a:pPr marL="342900" indent="-342900">
              <a:buClr>
                <a:srgbClr val="0070C0"/>
              </a:buClr>
              <a:buFont typeface="Arial" panose="020B0604020202020204" pitchFamily="34" charset="0"/>
              <a:buChar char="•"/>
            </a:pPr>
            <a:r>
              <a:rPr lang="en-US" dirty="0" smtClean="0"/>
              <a:t>analyse </a:t>
            </a:r>
            <a:r>
              <a:rPr lang="en-US" dirty="0"/>
              <a:t>data to identify any patterns or trends, taking account of limitations in the quality of the data </a:t>
            </a:r>
            <a:r>
              <a:rPr lang="en-US" dirty="0" smtClean="0"/>
              <a:t>and justifying </a:t>
            </a:r>
            <a:r>
              <a:rPr lang="en-US" dirty="0"/>
              <a:t>the conclusions reached select, describe, justify and evaluate techniques for a large range </a:t>
            </a:r>
            <a:r>
              <a:rPr lang="en-US" dirty="0" smtClean="0"/>
              <a:t>of scientific </a:t>
            </a:r>
            <a:r>
              <a:rPr lang="en-US" dirty="0"/>
              <a:t>operations and laboratory procedures.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3 – Assessment Objectives</a:t>
            </a:r>
            <a:endParaRPr lang="en-GB" b="1" dirty="0" smtClean="0"/>
          </a:p>
        </p:txBody>
      </p:sp>
      <p:sp>
        <p:nvSpPr>
          <p:cNvPr id="34" name="Rectangle 33"/>
          <p:cNvSpPr/>
          <p:nvPr/>
        </p:nvSpPr>
        <p:spPr>
          <a:xfrm>
            <a:off x="179512" y="1124744"/>
            <a:ext cx="8784976" cy="5724644"/>
          </a:xfrm>
          <a:prstGeom prst="rect">
            <a:avLst/>
          </a:prstGeom>
        </p:spPr>
        <p:txBody>
          <a:bodyPr wrap="square">
            <a:spAutoFit/>
          </a:bodyPr>
          <a:lstStyle/>
          <a:p>
            <a:pPr marL="285750" indent="-285750">
              <a:buClr>
                <a:srgbClr val="0070C0"/>
              </a:buClr>
              <a:buFont typeface="Wingdings 3" panose="05040102010807070707" pitchFamily="18" charset="2"/>
              <a:buChar char=""/>
            </a:pPr>
            <a:r>
              <a:rPr lang="en-US" sz="1900" dirty="0" smtClean="0"/>
              <a:t>Cambridge </a:t>
            </a:r>
            <a:r>
              <a:rPr lang="en-US" sz="1900" dirty="0"/>
              <a:t>International AS and A Level Information Technology has three assessment objectives:</a:t>
            </a:r>
          </a:p>
          <a:p>
            <a:pPr marL="627063" indent="-285750">
              <a:buClr>
                <a:srgbClr val="0070C0"/>
              </a:buClr>
              <a:buFont typeface="Wingdings" panose="05000000000000000000" pitchFamily="2" charset="2"/>
              <a:buChar char="§"/>
            </a:pPr>
            <a:r>
              <a:rPr lang="en-US" sz="1900" dirty="0"/>
              <a:t>AO1 Recall, select and communicate knowledge and understanding of IT</a:t>
            </a:r>
          </a:p>
          <a:p>
            <a:pPr marL="627063" indent="-285750">
              <a:buClr>
                <a:srgbClr val="0070C0"/>
              </a:buClr>
              <a:buFont typeface="Wingdings" panose="05000000000000000000" pitchFamily="2" charset="2"/>
              <a:buChar char="§"/>
            </a:pPr>
            <a:r>
              <a:rPr lang="en-US" sz="1900" dirty="0"/>
              <a:t>AO2 Apply knowledge, understanding and skills to produce IT-based solutions</a:t>
            </a:r>
          </a:p>
          <a:p>
            <a:pPr marL="627063" indent="-285750">
              <a:buClr>
                <a:srgbClr val="0070C0"/>
              </a:buClr>
              <a:buFont typeface="Wingdings" panose="05000000000000000000" pitchFamily="2" charset="2"/>
              <a:buChar char="§"/>
            </a:pPr>
            <a:r>
              <a:rPr lang="en-US" sz="1900" dirty="0"/>
              <a:t>AO3 Analyse, evaluate, make reasoned judgements and present conclusions</a:t>
            </a:r>
          </a:p>
          <a:p>
            <a:pPr>
              <a:buClr>
                <a:srgbClr val="0070C0"/>
              </a:buClr>
            </a:pPr>
            <a:r>
              <a:rPr lang="en-US" sz="1900" b="1" dirty="0"/>
              <a:t>2.3 Relationship between assessment objectives and components</a:t>
            </a:r>
          </a:p>
          <a:p>
            <a:pPr marL="285750" indent="-285750">
              <a:buClr>
                <a:srgbClr val="0070C0"/>
              </a:buClr>
              <a:buFont typeface="Wingdings 3" panose="05040102010807070707" pitchFamily="18" charset="2"/>
              <a:buChar char=""/>
            </a:pPr>
            <a:r>
              <a:rPr lang="en-US" sz="1900" dirty="0"/>
              <a:t>The approximate weightings allocated to each of the assessment objectives are </a:t>
            </a:r>
            <a:r>
              <a:rPr lang="en-US" sz="1900" dirty="0" err="1"/>
              <a:t>summarised</a:t>
            </a:r>
            <a:r>
              <a:rPr lang="en-US" sz="1900" dirty="0"/>
              <a:t> below</a:t>
            </a:r>
            <a:r>
              <a:rPr lang="en-US" sz="1900" dirty="0" smtClean="0"/>
              <a:t>.</a:t>
            </a:r>
          </a:p>
          <a:p>
            <a:pPr marL="285750" indent="-285750">
              <a:buClr>
                <a:srgbClr val="0070C0"/>
              </a:buClr>
              <a:buFont typeface="Wingdings 3" panose="05040102010807070707" pitchFamily="18" charset="2"/>
              <a:buChar char=""/>
            </a:pPr>
            <a:endParaRPr lang="en-US" sz="2400" dirty="0"/>
          </a:p>
          <a:p>
            <a:pPr marL="285750" indent="-285750">
              <a:buClr>
                <a:srgbClr val="0070C0"/>
              </a:buClr>
              <a:buFont typeface="Wingdings 3" panose="05040102010807070707" pitchFamily="18" charset="2"/>
              <a:buChar char=""/>
            </a:pPr>
            <a:endParaRPr lang="en-US" sz="1900" dirty="0" smtClean="0"/>
          </a:p>
          <a:p>
            <a:pPr marL="285750" indent="-285750">
              <a:buClr>
                <a:srgbClr val="0070C0"/>
              </a:buClr>
              <a:buFont typeface="Wingdings 3" panose="05040102010807070707" pitchFamily="18" charset="2"/>
              <a:buChar char=""/>
            </a:pPr>
            <a:endParaRPr lang="en-US" sz="1900" dirty="0"/>
          </a:p>
          <a:p>
            <a:pPr marL="285750" indent="-285750">
              <a:buClr>
                <a:srgbClr val="0070C0"/>
              </a:buClr>
              <a:buFont typeface="Wingdings 3" panose="05040102010807070707" pitchFamily="18" charset="2"/>
              <a:buChar char=""/>
            </a:pPr>
            <a:endParaRPr lang="en-US" sz="1900" dirty="0" smtClean="0"/>
          </a:p>
          <a:p>
            <a:pPr marL="285750" indent="-285750">
              <a:buClr>
                <a:srgbClr val="0070C0"/>
              </a:buClr>
              <a:buFont typeface="Wingdings 3" panose="05040102010807070707" pitchFamily="18" charset="2"/>
              <a:buChar char=""/>
            </a:pPr>
            <a:endParaRPr lang="en-US" sz="1900" dirty="0"/>
          </a:p>
          <a:p>
            <a:pPr marL="285750" indent="-285750">
              <a:buClr>
                <a:srgbClr val="0070C0"/>
              </a:buClr>
              <a:buFont typeface="Wingdings 3" panose="05040102010807070707" pitchFamily="18" charset="2"/>
              <a:buChar char=""/>
            </a:pPr>
            <a:endParaRPr lang="en-US" sz="1900" dirty="0" smtClean="0"/>
          </a:p>
          <a:p>
            <a:pPr>
              <a:buClr>
                <a:srgbClr val="0070C0"/>
              </a:buClr>
            </a:pPr>
            <a:endParaRPr lang="en-US" sz="1900" dirty="0"/>
          </a:p>
          <a:p>
            <a:pPr marL="285750" indent="-285750">
              <a:buClr>
                <a:srgbClr val="0070C0"/>
              </a:buClr>
              <a:buFont typeface="Wingdings 3" panose="05040102010807070707" pitchFamily="18" charset="2"/>
              <a:buChar char=""/>
            </a:pPr>
            <a:r>
              <a:rPr lang="en-US" sz="1900" dirty="0"/>
              <a:t>The table shows the assessment objectives (AO) as a percentage of each component.</a:t>
            </a:r>
          </a:p>
        </p:txBody>
      </p:sp>
      <p:graphicFrame>
        <p:nvGraphicFramePr>
          <p:cNvPr id="2" name="Table 1"/>
          <p:cNvGraphicFramePr>
            <a:graphicFrameLocks noGrp="1"/>
          </p:cNvGraphicFramePr>
          <p:nvPr>
            <p:extLst>
              <p:ext uri="{D42A27DB-BD31-4B8C-83A1-F6EECF244321}">
                <p14:modId xmlns:p14="http://schemas.microsoft.com/office/powerpoint/2010/main" val="2739178754"/>
              </p:ext>
            </p:extLst>
          </p:nvPr>
        </p:nvGraphicFramePr>
        <p:xfrm>
          <a:off x="179512" y="4112096"/>
          <a:ext cx="8784976" cy="1981200"/>
        </p:xfrm>
        <a:graphic>
          <a:graphicData uri="http://schemas.openxmlformats.org/drawingml/2006/table">
            <a:tbl>
              <a:tblPr firstRow="1" bandRow="1">
                <a:tableStyleId>{5C22544A-7EE6-4342-B048-85BDC9FD1C3A}</a:tableStyleId>
              </a:tblPr>
              <a:tblGrid>
                <a:gridCol w="4968552"/>
                <a:gridCol w="1224136"/>
                <a:gridCol w="1368152"/>
                <a:gridCol w="1224136"/>
              </a:tblGrid>
              <a:tr h="370840">
                <a:tc>
                  <a:txBody>
                    <a:bodyPr/>
                    <a:lstStyle/>
                    <a:p>
                      <a:r>
                        <a:rPr lang="en-IE" sz="2000" dirty="0" smtClean="0">
                          <a:latin typeface="Arial" panose="020B0604020202020204" pitchFamily="34" charset="0"/>
                          <a:cs typeface="Arial" panose="020B0604020202020204" pitchFamily="34" charset="0"/>
                        </a:rPr>
                        <a:t>Component</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AO1 %</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AO2 %</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AO3 %</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1 Theory</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2 Practical</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90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3 Advanced Theory</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r>
              <a:tr h="370840">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Question Paper 4 Advanced Practical</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85</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642200817"/>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IE" sz="3400" dirty="0" smtClean="0"/>
              <a:t>05 – </a:t>
            </a:r>
            <a:r>
              <a:rPr lang="en-US" sz="3400" dirty="0" smtClean="0"/>
              <a:t>The Digital Divide - </a:t>
            </a:r>
            <a:r>
              <a:rPr lang="en-IE" sz="3400" dirty="0" smtClean="0"/>
              <a:t>Syllabus Content</a:t>
            </a:r>
            <a:endParaRPr lang="en-GB" sz="3400" b="1" dirty="0" smtClean="0"/>
          </a:p>
        </p:txBody>
      </p:sp>
      <p:sp>
        <p:nvSpPr>
          <p:cNvPr id="34" name="Rectangle 33"/>
          <p:cNvSpPr/>
          <p:nvPr/>
        </p:nvSpPr>
        <p:spPr>
          <a:xfrm>
            <a:off x="179512" y="1124744"/>
            <a:ext cx="8712968" cy="5353773"/>
          </a:xfrm>
          <a:prstGeom prst="rect">
            <a:avLst/>
          </a:prstGeom>
        </p:spPr>
        <p:txBody>
          <a:bodyPr wrap="square">
            <a:spAutoFit/>
          </a:bodyPr>
          <a:lstStyle/>
          <a:p>
            <a:pPr>
              <a:buClr>
                <a:srgbClr val="0070C0"/>
              </a:buClr>
            </a:pPr>
            <a:r>
              <a:rPr lang="en-US" sz="2630" dirty="0" smtClean="0"/>
              <a:t>Candidates </a:t>
            </a:r>
            <a:r>
              <a:rPr lang="en-US" sz="2630" dirty="0"/>
              <a:t>should be able to:</a:t>
            </a:r>
          </a:p>
          <a:p>
            <a:pPr marL="439738" indent="-439738">
              <a:buClr>
                <a:srgbClr val="0070C0"/>
              </a:buClr>
              <a:buFont typeface="Wingdings 3" panose="05040102010807070707" pitchFamily="18" charset="2"/>
              <a:buChar char=""/>
            </a:pPr>
            <a:r>
              <a:rPr lang="en-US" sz="2630" dirty="0"/>
              <a:t>understand that the digital divide refers to the gap between people and regions that have access </a:t>
            </a:r>
            <a:r>
              <a:rPr lang="en-US" sz="2630" dirty="0" smtClean="0"/>
              <a:t>to aspects </a:t>
            </a:r>
            <a:r>
              <a:rPr lang="en-US" sz="2630" dirty="0"/>
              <a:t>of modern technology (including: telephone, television, personal computers and the internet</a:t>
            </a:r>
            <a:r>
              <a:rPr lang="en-US" sz="2630" dirty="0" smtClean="0"/>
              <a:t>), and </a:t>
            </a:r>
            <a:r>
              <a:rPr lang="en-US" sz="2630" dirty="0"/>
              <a:t>those that do not or those that have restricted access</a:t>
            </a:r>
          </a:p>
          <a:p>
            <a:pPr marL="812800" indent="-355600">
              <a:buClr>
                <a:srgbClr val="0070C0"/>
              </a:buClr>
              <a:buFont typeface="Wingdings" panose="05000000000000000000" pitchFamily="2" charset="2"/>
              <a:buChar char="§"/>
            </a:pPr>
            <a:r>
              <a:rPr lang="en-US" sz="2630" dirty="0" smtClean="0"/>
              <a:t>understand </a:t>
            </a:r>
            <a:r>
              <a:rPr lang="en-US" sz="2630" dirty="0"/>
              <a:t>that the digital divide can exist between:</a:t>
            </a:r>
          </a:p>
          <a:p>
            <a:pPr marL="1338263" indent="-523875">
              <a:buClr>
                <a:srgbClr val="0070C0"/>
              </a:buClr>
              <a:buFont typeface="Wingdings" panose="05000000000000000000" pitchFamily="2" charset="2"/>
              <a:buChar char="Ø"/>
            </a:pPr>
            <a:r>
              <a:rPr lang="en-US" sz="2630" dirty="0" smtClean="0"/>
              <a:t>people </a:t>
            </a:r>
            <a:r>
              <a:rPr lang="en-US" sz="2630" dirty="0"/>
              <a:t>in cities and people in rural areas</a:t>
            </a:r>
          </a:p>
          <a:p>
            <a:pPr marL="1338263" indent="-523875">
              <a:buClr>
                <a:srgbClr val="0070C0"/>
              </a:buClr>
              <a:buFont typeface="Wingdings" panose="05000000000000000000" pitchFamily="2" charset="2"/>
              <a:buChar char="Ø"/>
            </a:pPr>
            <a:r>
              <a:rPr lang="en-US" sz="2630" dirty="0" smtClean="0"/>
              <a:t>the </a:t>
            </a:r>
            <a:r>
              <a:rPr lang="en-US" sz="2630" dirty="0"/>
              <a:t>educated and the uneducated</a:t>
            </a:r>
          </a:p>
          <a:p>
            <a:pPr marL="1338263" indent="-523875">
              <a:buClr>
                <a:srgbClr val="0070C0"/>
              </a:buClr>
              <a:buFont typeface="Wingdings" panose="05000000000000000000" pitchFamily="2" charset="2"/>
              <a:buChar char="Ø"/>
            </a:pPr>
            <a:r>
              <a:rPr lang="en-US" sz="2630" dirty="0" smtClean="0"/>
              <a:t>socioeconomic </a:t>
            </a:r>
            <a:r>
              <a:rPr lang="en-US" sz="2630" dirty="0"/>
              <a:t>groups</a:t>
            </a:r>
          </a:p>
          <a:p>
            <a:pPr marL="1338263" indent="-523875">
              <a:buClr>
                <a:srgbClr val="0070C0"/>
              </a:buClr>
              <a:buFont typeface="Wingdings" panose="05000000000000000000" pitchFamily="2" charset="2"/>
              <a:buChar char="Ø"/>
            </a:pPr>
            <a:r>
              <a:rPr lang="en-US" sz="2630" dirty="0" smtClean="0"/>
              <a:t>more </a:t>
            </a:r>
            <a:r>
              <a:rPr lang="en-US" sz="2630" dirty="0"/>
              <a:t>and less industrially developed nations</a:t>
            </a:r>
          </a:p>
          <a:p>
            <a:pPr marL="1338263" indent="-523875">
              <a:buClr>
                <a:srgbClr val="0070C0"/>
              </a:buClr>
              <a:buFont typeface="Wingdings" panose="05000000000000000000" pitchFamily="2" charset="2"/>
              <a:buChar char="Ø"/>
            </a:pPr>
            <a:r>
              <a:rPr lang="en-US" sz="2630" dirty="0" smtClean="0"/>
              <a:t>high </a:t>
            </a:r>
            <a:r>
              <a:rPr lang="en-US" sz="2630" dirty="0"/>
              <a:t>and low performance computers, wireless connections</a:t>
            </a:r>
          </a:p>
        </p:txBody>
      </p:sp>
    </p:spTree>
    <p:extLst>
      <p:ext uri="{BB962C8B-B14F-4D97-AF65-F5344CB8AC3E}">
        <p14:creationId xmlns:p14="http://schemas.microsoft.com/office/powerpoint/2010/main" val="2577901350"/>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2">
      <a:dk1>
        <a:sysClr val="windowText" lastClr="000000"/>
      </a:dk1>
      <a:lt1>
        <a:sysClr val="window" lastClr="FFFFFF"/>
      </a:lt1>
      <a:dk2>
        <a:srgbClr val="C00000"/>
      </a:dk2>
      <a:lt2>
        <a:srgbClr val="EEECE1"/>
      </a:lt2>
      <a:accent1>
        <a:srgbClr val="FF0000"/>
      </a:accent1>
      <a:accent2>
        <a:srgbClr val="C0504D"/>
      </a:accent2>
      <a:accent3>
        <a:srgbClr val="9BBB59"/>
      </a:accent3>
      <a:accent4>
        <a:srgbClr val="8064A2"/>
      </a:accent4>
      <a:accent5>
        <a:srgbClr val="4BACC6"/>
      </a:accent5>
      <a:accent6>
        <a:srgbClr val="F79646"/>
      </a:accent6>
      <a:hlink>
        <a:srgbClr val="3F0040"/>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47812</TotalTime>
  <Words>4448</Words>
  <Application>Microsoft Office PowerPoint</Application>
  <PresentationFormat>On-screen Show (4:3)</PresentationFormat>
  <Paragraphs>424</Paragraphs>
  <Slides>37</Slides>
  <Notes>36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Arial</vt:lpstr>
      <vt:lpstr>Calibri</vt:lpstr>
      <vt:lpstr>Lucida Sans Unicode</vt:lpstr>
      <vt:lpstr>Verdana</vt:lpstr>
      <vt:lpstr>Wingdings</vt:lpstr>
      <vt:lpstr>Wingdings 2</vt:lpstr>
      <vt:lpstr>Wingdings 3</vt:lpstr>
      <vt:lpstr>Enderoth</vt:lpstr>
      <vt:lpstr>PowerPoint Presentation</vt:lpstr>
      <vt:lpstr>1 – Key Concepts</vt:lpstr>
      <vt:lpstr>1 – Key Concepts</vt:lpstr>
      <vt:lpstr>2 – Assessment Structure</vt:lpstr>
      <vt:lpstr>2 – Assessment Structure</vt:lpstr>
      <vt:lpstr>2 – Assessment Structure</vt:lpstr>
      <vt:lpstr>2 – Grade Descriptors – Grade A</vt:lpstr>
      <vt:lpstr>3 – Assessment Objectives</vt:lpstr>
      <vt:lpstr>05 – The Digital Divide - Syllabus Content</vt:lpstr>
      <vt:lpstr>PowerPoint Presentation</vt:lpstr>
      <vt:lpstr>05 – The Digital Divide – Learning Objectives</vt:lpstr>
      <vt:lpstr>5.1 – What is the Digital Divide</vt:lpstr>
      <vt:lpstr>5.1 – What is the Digital Divide</vt:lpstr>
      <vt:lpstr>5.2 – What can cause a Digital Divide</vt:lpstr>
      <vt:lpstr>5.2 – What can cause a Digital Divide</vt:lpstr>
      <vt:lpstr>5.2 – What can cause a Digital Divide</vt:lpstr>
      <vt:lpstr>5.2 – What can cause a Digital Divide</vt:lpstr>
      <vt:lpstr>5.2 – What can cause a Digital Divide</vt:lpstr>
      <vt:lpstr>5.2 – What can cause a Digital Divide</vt:lpstr>
      <vt:lpstr>5.2 – What can cause a Digital Divide</vt:lpstr>
      <vt:lpstr>5.2 – What can cause a Digital Divide</vt:lpstr>
      <vt:lpstr>5.2 – What can cause a Digital Divide</vt:lpstr>
      <vt:lpstr>5.2 – What can cause a Digital Divide</vt:lpstr>
      <vt:lpstr>5.2 – What can cause a Digital Divide</vt:lpstr>
      <vt:lpstr>5.2 – What can cause a Digital Divide</vt:lpstr>
      <vt:lpstr>5.2 – What can cause a Digital Divide</vt:lpstr>
      <vt:lpstr>5.2 – What can cause a Digital Divide</vt:lpstr>
      <vt:lpstr>5.2 – What can cause a Digital Divide</vt:lpstr>
      <vt:lpstr>5.2 – What can cause a Digital Divide</vt:lpstr>
      <vt:lpstr>5.2 – What can cause a Digital Divide</vt:lpstr>
      <vt:lpstr>5.3 – The Future</vt:lpstr>
      <vt:lpstr>5.3 – The Future</vt:lpstr>
      <vt:lpstr>5.4 – Summary</vt:lpstr>
      <vt:lpstr>5 – Questions</vt:lpstr>
      <vt:lpstr>5 – Answers</vt:lpstr>
      <vt:lpstr>5 – Answers</vt:lpstr>
      <vt:lpstr>5 – Answers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11 -</dc:title>
  <dc:subject>Travel and Tourism</dc:subject>
  <dc:creator>Enderoth</dc:creator>
  <cp:keywords>Chapter 05 – The Digital Divide</cp:keywords>
  <cp:lastModifiedBy>Stephen Rafferty</cp:lastModifiedBy>
  <cp:revision>1695</cp:revision>
  <cp:lastPrinted>2014-01-22T18:25:48Z</cp:lastPrinted>
  <dcterms:created xsi:type="dcterms:W3CDTF">2008-03-12T11:01:44Z</dcterms:created>
  <dcterms:modified xsi:type="dcterms:W3CDTF">2018-08-02T08:49:22Z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